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E06"/>
    <a:srgbClr val="AE0636"/>
    <a:srgbClr val="800080"/>
    <a:srgbClr val="5D031D"/>
    <a:srgbClr val="4B1134"/>
    <a:srgbClr val="139D1A"/>
    <a:srgbClr val="3C0213"/>
    <a:srgbClr val="0D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06" autoAdjust="0"/>
  </p:normalViewPr>
  <p:slideViewPr>
    <p:cSldViewPr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FD82C-C150-4720-93B8-5AFC26F06AB9}" type="datetime1">
              <a:rPr lang="th-TH" smtClean="0"/>
              <a:t>27/08/64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C39D1-5AF0-406C-ABE2-D4E78A588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510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5F39E-646F-43DD-B3C1-06023947C599}" type="datetime1">
              <a:rPr lang="th-TH" smtClean="0"/>
              <a:t>27/08/64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BFD59-BAC1-4751-83C9-F9C27F116F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04579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BFD59-BAC1-4751-83C9-F9C27F116F53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6972CD9-1C7C-4086-8037-A068FFE0F0A1}" type="datetime1">
              <a:rPr lang="th-TH" smtClean="0"/>
              <a:t>27/08/64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226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BFD59-BAC1-4751-83C9-F9C27F116F53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69B751-A7AA-41C3-AACC-41881ADF9150}" type="datetime1">
              <a:rPr lang="th-TH" smtClean="0"/>
              <a:t>27/08/64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612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583006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777156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578914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179478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302876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563299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729612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095846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86688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487618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08621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B754-C743-4D8B-904D-071564B90D37}" type="datetimeFigureOut">
              <a:rPr lang="th-TH" smtClean="0"/>
              <a:pPr/>
              <a:t>27/08/64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F507-C7B3-4903-817E-9E05D36A739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7479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7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2.gif"/><Relationship Id="rId7" Type="http://schemas.openxmlformats.org/officeDocument/2006/relationships/image" Target="../media/image50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1.gif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2218DE4-7841-42A8-83AB-3ECED5EDD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483769" y="70441"/>
            <a:ext cx="6660231" cy="274962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บทบาทหน้าที่ของกรรมการสืบสวน</a:t>
            </a:r>
            <a:b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และสอบสวนทางวินัยข้าราชการครู</a:t>
            </a:r>
            <a:b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และบุคลากรทางการศึกษา</a:t>
            </a:r>
            <a:b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453404" y="3519119"/>
            <a:ext cx="3848472" cy="1849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6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นายวิลาศ  </a:t>
            </a:r>
            <a:r>
              <a:rPr lang="th-TH" sz="3600" b="1" dirty="0" err="1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วรร</a:t>
            </a:r>
            <a:r>
              <a:rPr lang="th-TH" sz="36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</a:t>
            </a:r>
            <a:r>
              <a:rPr lang="th-TH" sz="36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แสง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6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อดีตผู้อำนวยการกลุ่มกฎหมายและคดี</a:t>
            </a:r>
            <a:endParaRPr lang="th-TH" sz="36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6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สพป.อบ.</a:t>
            </a:r>
            <a:r>
              <a:rPr lang="en-US" sz="36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endParaRPr lang="th-TH" sz="36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9673080-996B-4E4A-B5F8-8CC392B13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37951"/>
            <a:ext cx="3128392" cy="352004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66C349C-8CB4-47C7-A486-798DA24BA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35" y="4797152"/>
            <a:ext cx="1504475" cy="1270779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8D7AE19-8AD4-4F62-8A04-AFA23ED85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34" y="4712962"/>
            <a:ext cx="1504475" cy="16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69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C463633-7173-41AE-BAF9-AF3D9849B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2122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139D1A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องค์ประกอบและคุณสมบัติของคณะกรรมการสอบสวน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65122"/>
            <a:ext cx="8579296" cy="4525963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/>
              <a:t>	</a:t>
            </a:r>
            <a:r>
              <a:rPr lang="th-TH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กฎ ก.ค.ศ. ว่าด้วยการสอบสวน ฯ พ.ศ. 2550 (ข้อ3)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</a:t>
            </a:r>
            <a:r>
              <a:rPr lang="th-TH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กำหนดให้มีคณะกรรมการสอบสวนอย่าง</a:t>
            </a:r>
            <a:r>
              <a:rPr lang="th-TH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น้อย 3 คน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ประธาน</a:t>
            </a:r>
            <a:r>
              <a:rPr lang="th-TH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กรรมการต้องดำรง</a:t>
            </a:r>
            <a:r>
              <a:rPr lang="th-TH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ตำแหน่งไม่ต่ำกว่าผู้ถูกกล่าวหาหรือ</a:t>
            </a:r>
            <a:r>
              <a:rPr lang="th-TH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เทียบ                     ได้ไม่ต่ำกว่าผู้ถูกกล่าวหาหรือหากมีวิทยฐานะต้องไม่ต่ำกว่าผู้ถูกกล่าวหา</a:t>
            </a:r>
            <a:endParaRPr lang="th-TH" dirty="0">
              <a:solidFill>
                <a:srgbClr val="00B05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ต้องมีนิติกรหรือปริญญาทางกฎหมายหรือผู้ได้รับการฝึกอบรมหรือ </a:t>
            </a:r>
            <a:r>
              <a:rPr lang="th-TH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ผู้</a:t>
            </a:r>
            <a:r>
              <a:rPr lang="th-TH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</a:t>
            </a:r>
            <a:r>
              <a:rPr lang="th-TH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ประสบการณ์ทางสอบสวน (ข้อ ๓ ว.๒)</a:t>
            </a:r>
            <a:endParaRPr lang="th-TH" dirty="0">
              <a:solidFill>
                <a:srgbClr val="00B05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9129BFF-91D8-4195-990D-125990CCD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42" y="4421708"/>
            <a:ext cx="1812032" cy="202805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0B85AA5-591F-4507-B41E-4B829C8E8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5724128" cy="270892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999A96F-80C2-45B9-B6A0-176B9D0FB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6" y="4857750"/>
            <a:ext cx="371824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2.5E-6 0.00023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0.00023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3.05556E-6 0.0002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66E32FC-F0E8-4A70-B5E5-A6F4900F7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0364" y="476672"/>
            <a:ext cx="8363272" cy="1935088"/>
          </a:xfrm>
        </p:spPr>
        <p:txBody>
          <a:bodyPr>
            <a:normAutofit/>
          </a:bodyPr>
          <a:lstStyle/>
          <a:p>
            <a:r>
              <a:rPr lang="th-TH" sz="3800" b="1" dirty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คำพิพากษาศาลปกครองสูงสุด</a:t>
            </a:r>
            <a:br>
              <a:rPr lang="th-TH" sz="3800" b="1" dirty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800" b="1" dirty="0" smtClean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อ.</a:t>
            </a:r>
            <a:r>
              <a:rPr lang="th-TH" sz="3800" b="1" dirty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28/2547 (ประชุมใหญ่)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5556" y="2091947"/>
            <a:ext cx="7992888" cy="2155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600" dirty="0">
                <a:solidFill>
                  <a:srgbClr val="80008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พิพากษาว่ากรรมการที่ได้รับแต่งตั้งให้เป็นคณะกรรมการสอบสวนจะต้องมีคุณสมบัติตามที่กฎหมายกำหนด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5F7B88A-7AF2-42A9-9BBF-5C86605EF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7804"/>
            <a:ext cx="9144000" cy="2610196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752223E-5B5D-4336-97B4-243AC0BC6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2428875" cy="125446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294CBEAE-1838-49EB-ADDE-C80287FE6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29889"/>
            <a:ext cx="2647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002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4.72222E-6 0.0002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4.16667E-6 4.81481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D1EA8B4-D0EB-4657-A30D-EAB0CC3D6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52377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80008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คำสั่งแต่งตั้งคณะกรรมการสอบสวน (สว.1) </a:t>
            </a:r>
            <a:r>
              <a:rPr lang="th-TH" sz="4000" dirty="0">
                <a:solidFill>
                  <a:srgbClr val="80008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ต้องระบุ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4360" y="1412776"/>
            <a:ext cx="8435280" cy="4464497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เป็นคำสั่งแต่งตั้งคณะกรรมการสอบสวนวินัยไม่ร้ายแรง/อย่างร้ายแรง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ชื่อและตำแหน่ง/วิทยฐานะของผู้ถูกกล่าวหา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เรื่องที่กล่าวหา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ชื่อและตำแหน่ง/วิทยฐานะของคณะกรรมการสอบสวน(ข้อ 3,4 กฎ ก.ค.ศ. ว่าด้วยการสอบสวน ฯ พ.ศ. 2550)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แจ้งคำสั่งให้ผู้ถูกกล่าวหาและคณะกรรมการสอบสวนทราบ(ข้อ5 (1)-(2</a:t>
            </a:r>
            <a:r>
              <a:rPr lang="th-TH" dirty="0" smtClean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))</a:t>
            </a:r>
          </a:p>
          <a:p>
            <a:pPr marL="0" indent="0" algn="thaiDist">
              <a:buNone/>
            </a:pPr>
            <a:r>
              <a:rPr lang="th-TH" dirty="0" smtClean="0">
                <a:solidFill>
                  <a:srgbClr val="4B1134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๖. ดำเนินการตามข้อ ๒๐ </a:t>
            </a:r>
            <a:endParaRPr lang="th-TH" dirty="0">
              <a:solidFill>
                <a:srgbClr val="4B1134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215078E-FC62-4A56-AAEE-6FFFE32F9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5" y="5200444"/>
            <a:ext cx="1747193" cy="181106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23AD8E2-42E2-4CEE-9BDF-C31D3ACEE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01" y="5256763"/>
            <a:ext cx="2061220" cy="160123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3662037-C1C3-48A7-AC6F-45269A227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08" y="5256763"/>
            <a:ext cx="1976846" cy="1582298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9DDA42D2-7108-479E-9083-7BF381D7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31" y="5237824"/>
            <a:ext cx="1976846" cy="1582297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1AEB9DF-27D3-4274-A33C-E8E814844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26" y="5214512"/>
            <a:ext cx="1867259" cy="17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4.44444E-6 0.0002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0.0002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4.16667E-6 0.0002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2.22222E-6 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2.77778E-6 0.0002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11FA7E3-461F-4705-BF09-9D10EE89B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44644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AE063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สิทธิ</a:t>
            </a:r>
            <a:r>
              <a:rPr lang="th-TH" b="1" dirty="0">
                <a:solidFill>
                  <a:srgbClr val="AE063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ของผู้ถูกกล่าวหา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6027" y="1166018"/>
            <a:ext cx="8244408" cy="452596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dirty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กรณีการสอบสวนวินัยอย่างร้ายแรงผู้ถูกกล่าวหามีสิทธินำทนายความหรือที่ปรึกษาของตนเข้าร่วมฟังการสอบสวนได้แต่จะให้ถ้อยคำหรือตอบคำถามแทนผู้ถูกกล่าวหาหรือเสนอความเห็นอย่างใดไม่ได้ (ข้อ11)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2. จะนำเหตุแห่งการถูกสอบสวนมาเป็นข้ออ้างในการดำเนินการใดให้กระทบต่อสิทธิของผู้ถูกสอบสวนไม่ได้ (ข้อ11) ยกเว้นถูกสั่งพักราชการหรือให้ออกจากราชการไว้ก่อนแล้วแต่กรณี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3. มีสิทธิคัดค้านผู้สั่งแต่งตั้งคณะกรรมการสอบสวนหรือกรรมการสอบสวน (ข้อ8)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3892051-0B78-4CA9-ABFC-51EB8EBBC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09465"/>
            <a:ext cx="4499992" cy="16485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76C7472-FC53-4751-A626-3452061AF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70" y="-226112"/>
            <a:ext cx="3986643" cy="161734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E596FBA-100F-4D95-9018-C1C079C14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01208"/>
            <a:ext cx="3302127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0208 -0.0020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4.16667E-6 -4.07407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3.61111E-6 0.0002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6DED16A-8E07-499A-8393-31C52AA1B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2372" y="186754"/>
            <a:ext cx="8219256" cy="557748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มีสิทธิขอทราบข้อเท็จจริงอย่างเพียงพอ (ข้อ10)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มีสิทธิ์ที่จะได้รับโอกาสใน</a:t>
            </a:r>
            <a:r>
              <a:rPr lang="th-TH" sz="3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การโต้แย้งแสดง</a:t>
            </a:r>
            <a:r>
              <a:rPr lang="th-TH" sz="3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พยานหลักฐานของตนต่อคณะกรรมการสอบสวน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มีสิทธิขอตรวจดูเอกสารที่จำเป็นต้องรู้เพื่อการโต้แย้งชี้แจงหรือป้องกันสิทธิของตน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ในการอ้างพยานหลักฐานแก้ข้อกล่าวหามีสิทธิ์นำพยานหลักฐานมาเองหรืออ้างพยานหลักฐานแล้วขอให้คณะกรรมการสอบสวนเรียกพยานหลักฐานนั้นมาก็ได้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191CBEC-7ABC-4EE7-B4A1-F92219032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9144000" cy="191683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507CAC9-76C0-4C39-AAB4-1E0BD1581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29" y="4941168"/>
            <a:ext cx="285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0.0002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3.61111E-6 8.58688E-1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5E8BFB6-3148-42F4-9666-D5B60273E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19672" y="908720"/>
            <a:ext cx="633670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ข้อยกเว้น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600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-จะทำให้ระยะเวลาที่กฎหมายหรือกฎ ก.ค.ศ. กำหนดต้องล่าช้าออกไป (ข้อ10)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-กรณีที่ปรากฏโดยสภาพที่เห็นได้ชัด</a:t>
            </a:r>
            <a:r>
              <a:rPr lang="th-TH" sz="3600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ว่าการ</a:t>
            </a:r>
            <a:r>
              <a:rPr lang="th-TH" sz="3600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ให้โอกาสดังกล่าวไม่อาจกระทำได้</a:t>
            </a:r>
          </a:p>
          <a:p>
            <a:pPr marL="0" indent="0" algn="thaiDist">
              <a:buNone/>
            </a:pPr>
            <a:endParaRPr lang="th-TH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มีสิทธิที่จะได้รับการแจ้งสิทธิและหน้าที่</a:t>
            </a:r>
            <a:r>
              <a:rPr lang="th-TH" sz="36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ของผู้</a:t>
            </a:r>
            <a:r>
              <a:rPr lang="th-TH" sz="3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ถูกกล่าวหาก่อนสอบปากคำจากคณะกรรมการสอบสวน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D62873F-DCC8-409C-99D3-B8C282684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339117"/>
            <a:ext cx="1425226" cy="154496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0118FCE-4E2A-4AC6-B498-D3E4D204E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9" y="5309770"/>
            <a:ext cx="1229946" cy="154496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EB02606-5382-4C2C-89AB-E1270B84A1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23" y="5465629"/>
            <a:ext cx="1671118" cy="135815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8BDE22F-587E-40FE-8621-39282638E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17" y="303003"/>
            <a:ext cx="285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2.77778E-7 0.0002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5.55556E-7 0.0002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0002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4.72222E-6 2.59259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970B2A0-0166-4B42-9861-6931A548A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0" y="11727"/>
            <a:ext cx="9144000" cy="68580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2372" y="1556792"/>
            <a:ext cx="8219256" cy="5649491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 มีสิทธิที่จะได้รับคำแนะนำจากคณะกรรมการสอบสวนที่คำขอ</a:t>
            </a:r>
            <a:r>
              <a:rPr lang="th-TH" dirty="0" smtClean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หรือคำ</a:t>
            </a:r>
            <a:r>
              <a:rPr lang="th-TH" dirty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ชี้แจงมี</a:t>
            </a:r>
            <a:r>
              <a:rPr lang="th-TH" dirty="0" smtClean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ข้อบกพร่องอ่าน</a:t>
            </a:r>
            <a:r>
              <a:rPr lang="th-TH" dirty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ไม่เข้าใจหรือผิดพลาด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7. เมื่อมีการอ้างพยานหลักฐานเพื่อพิสูจน์</a:t>
            </a:r>
            <a:r>
              <a:rPr lang="th-TH" dirty="0" smtClean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ความผิดมี</a:t>
            </a:r>
            <a:r>
              <a:rPr lang="th-TH" dirty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สิทธิขอตรวจดูต้นฉบับหรือพยานหลักฐานและถ้าต้องการมีสิทธิได้รับสำเนา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8. มีสิทธิได้รับการแจ้งข้อกล่าวหาตามแบบ สว.3 ว่ากระทำผิดวินัยกรณีใด ตามมาตรา</a:t>
            </a:r>
            <a:r>
              <a:rPr lang="th-TH" dirty="0" smtClean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ใดและ</a:t>
            </a:r>
            <a:r>
              <a:rPr lang="th-TH" dirty="0">
                <a:solidFill>
                  <a:srgbClr val="5D031D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สรุปพยานหลักฐานที่สนับสนุนข้อกล่าวหาเท่าที่มี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BF54BCC-242A-4872-9DE9-BFEA03986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727"/>
            <a:ext cx="3960440" cy="161925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2F51755-2941-4455-875F-4890EFC86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97152"/>
            <a:ext cx="4762500" cy="324036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156094D8-EE9E-49B6-8F5B-BD95D3685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1" y="5396670"/>
            <a:ext cx="2699792" cy="14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7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2.5E-6 -7.40741E-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1.66667E-6 0.0002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4.44444E-6 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F22DC97-7F3F-49B9-8A5B-04C45A8F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041304" y="368659"/>
            <a:ext cx="6840760" cy="509299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400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9. มีสิทธิที่จะยื่นคำชี้แจงแก้ข้อ</a:t>
            </a:r>
            <a:r>
              <a:rPr lang="th-TH" sz="3400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กล่าวหาเป็น</a:t>
            </a:r>
            <a:r>
              <a:rPr lang="th-TH" sz="3400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หนังสือภายใน   เวลา 15 วัน</a:t>
            </a:r>
          </a:p>
          <a:p>
            <a:pPr marL="0" indent="0" algn="thaiDist">
              <a:buNone/>
            </a:pPr>
            <a:r>
              <a:rPr lang="th-TH" sz="3400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-มีสิทธิให้ถ้อยคำเพิ่มเติมก่อนเสนอสำนวน           การสอบสวน (แบบ สว.6)</a:t>
            </a:r>
          </a:p>
          <a:p>
            <a:pPr marL="0" indent="0" algn="thaiDist">
              <a:buNone/>
            </a:pPr>
            <a:r>
              <a:rPr lang="th-TH" sz="3400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10. มีสิทธิอุทธรณ์คำสั่งลงโทษหรือร้องทุกข์</a:t>
            </a:r>
          </a:p>
          <a:p>
            <a:pPr marL="0" indent="0" algn="thaiDist">
              <a:buNone/>
            </a:pPr>
            <a:r>
              <a:rPr lang="th-TH" sz="3400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11. ฟ้องศาลปกครองภายในกำหนด 90 วัน (ม.125 พ.ร.บ.ระเบียบข้าราชการครู ฯ)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AED966E-94BE-4B11-8440-462F5FA9A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10" y="5461657"/>
            <a:ext cx="1714525" cy="151216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701FF36-C3C8-402E-8D2F-58811DE78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87" y="4406933"/>
            <a:ext cx="2200275" cy="258127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9D1A99E1-BCCD-433E-9964-436297D9C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83" y="4941168"/>
            <a:ext cx="1619250" cy="180975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77DD7EB-088E-4B89-97FC-D704FF4BB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8" y="4916468"/>
            <a:ext cx="2585225" cy="1188456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34C334DE-AFF8-4FC7-A997-EC9073635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6936" y="4430874"/>
            <a:ext cx="2647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0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3.88889E-6 0.0002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2.77778E-6 0.0002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0002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0002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1.11111E-6 0.0002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E3BC81C-CF99-4EBF-8258-A3305F431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CAD026-E691-4EEF-AB11-15F95D7C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326166"/>
            <a:ext cx="6156684" cy="2235438"/>
          </a:xfr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9600" b="1" dirty="0" smtClean="0">
                <a:ln>
                  <a:gradFill>
                    <a:gsLst>
                      <a:gs pos="0">
                        <a:srgbClr val="FFC000"/>
                      </a:gs>
                      <a:gs pos="100000">
                        <a:srgbClr val="FFC000"/>
                      </a:gs>
                      <a:gs pos="100000">
                        <a:schemeClr val="accent1">
                          <a:tint val="44500"/>
                          <a:satMod val="160000"/>
                        </a:schemeClr>
                      </a:gs>
                      <a:gs pos="63784">
                        <a:srgbClr val="EFD581"/>
                      </a:gs>
                      <a:gs pos="77880">
                        <a:srgbClr val="ECDA9E"/>
                      </a:gs>
                      <a:gs pos="88000">
                        <a:srgbClr val="E9DDB3"/>
                      </a:gs>
                      <a:gs pos="98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schemeClr val="tx1">
                      <a:alpha val="41000"/>
                    </a:schemeClr>
                  </a:outerShdw>
                </a:effectLst>
                <a:latin typeface="Curlz MT" panose="04040404050702020202" pitchFamily="82" charset="0"/>
                <a:ea typeface="Arundina Serif" panose="020B0300020202020204" pitchFamily="34" charset="-34"/>
                <a:cs typeface="4711_AtNoon_ChiMeJoDai" panose="02000000000000000000" pitchFamily="2" charset="0"/>
              </a:rPr>
              <a:t>The End</a:t>
            </a:r>
            <a:endParaRPr lang="th-TH" sz="9600" b="1" dirty="0">
              <a:ln>
                <a:gradFill>
                  <a:gsLst>
                    <a:gs pos="0">
                      <a:srgbClr val="FFC000"/>
                    </a:gs>
                    <a:gs pos="100000">
                      <a:srgbClr val="FFC000"/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63784">
                      <a:srgbClr val="EFD581"/>
                    </a:gs>
                    <a:gs pos="77880">
                      <a:srgbClr val="ECDA9E"/>
                    </a:gs>
                    <a:gs pos="88000">
                      <a:srgbClr val="E9DDB3"/>
                    </a:gs>
                    <a:gs pos="98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6200000" rotWithShape="0">
                  <a:schemeClr val="tx1">
                    <a:alpha val="41000"/>
                  </a:schemeClr>
                </a:outerShdw>
              </a:effectLst>
              <a:latin typeface="Curlz MT" panose="04040404050702020202" pitchFamily="82" charset="0"/>
              <a:ea typeface="Arundina Serif" panose="020B0300020202020204" pitchFamily="34" charset="-34"/>
              <a:cs typeface="4711_AtNoon_ChiMeJoDai" panose="02000000000000000000" pitchFamily="2" charset="0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17DECD6-2303-4360-A2A5-5F7A6C5D1584}"/>
              </a:ext>
            </a:extLst>
          </p:cNvPr>
          <p:cNvSpPr txBox="1"/>
          <p:nvPr/>
        </p:nvSpPr>
        <p:spPr>
          <a:xfrm>
            <a:off x="6444208" y="19168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04EF2E46-B2C8-4935-87BF-665D96493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1524000" cy="152400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B1EEC549-C1F7-4F42-A53A-1027EE4A1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24386"/>
            <a:ext cx="3524250" cy="2857500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F0154AF6-BC4F-44F8-90C5-6952E0D6B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44" y="4211733"/>
            <a:ext cx="1860798" cy="1860798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884132CE-C10D-40DA-AA11-E97BFDC40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85" y="3347113"/>
            <a:ext cx="1857375" cy="1143000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001EE1B8-5894-4422-B0D8-9C02DF22D1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2" y="1660543"/>
            <a:ext cx="3333750" cy="1866900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5524543D-74E6-4235-8695-95F75005E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48" y="2807169"/>
            <a:ext cx="2647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2.77778E-6 -3.33333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1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82E-17 7.40741E-7 L -5.55556E-7 3.7037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139 L 3.61111E-6 -0.001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3.33333E-6 -1.85185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37F4487-D077-43BF-A377-D1926E295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98" y="0"/>
            <a:ext cx="9180512" cy="68580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7325" y="836712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การดำเนินการทางวินัย หมายถึง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กระบวนการและขั้นตอนการดำเนินการในการลงโทษข้าราชการ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เป็นกระบวนการตามกฎหมายที่จะต้องกระทำ(ม.95)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เมื่อข้าราชการมีกรณีถูกกล่าวหาว่ากระทำผิดวินัย เช่น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8291129-9465-462C-8EF9-33D171491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62675"/>
            <a:ext cx="2088232" cy="159246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CE7FCED-0743-4491-BE1A-0997BC143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37" y="4509120"/>
            <a:ext cx="233708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2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5.55556E-7 4.8148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86DC18B-254D-454D-9029-3E8E7E84C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7016" y="692697"/>
            <a:ext cx="885698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en-US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ตั้งเรื่องกล่าวหาควรตั้งให้กว้างไว้ 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(ไม่ต้อง</a:t>
            </a: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ระบุมาตราความผิด/จำกัดวงแคบ)</a:t>
            </a:r>
          </a:p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en-US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สืบสวนหรือการสอบสวน(ม.95,98)</a:t>
            </a:r>
          </a:p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en-US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พิจารณาความผิดตามกำหนดโทษ</a:t>
            </a:r>
          </a:p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en-US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ลงโทษหรืองดโทษ(ม.102 พ.ร.บ.ระเบียบข้าราชการครูฯ พ.ศ. 2547)</a:t>
            </a:r>
          </a:p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en-US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ระหว่าง</a:t>
            </a: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ดำเนินการ</a:t>
            </a:r>
            <a:r>
              <a:rPr lang="th-TH" sz="3000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สอบสวนอาจให้</a:t>
            </a:r>
            <a:r>
              <a:rPr lang="th-TH" sz="3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พักราชการ/ให้ออกจากราชการไว้ก่อน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6E8C11F-2F66-4A67-848E-D6DCB3F62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78178"/>
            <a:ext cx="2680320" cy="307982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6803B29-4FB8-4A10-A168-B2BA19491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80" y="5043304"/>
            <a:ext cx="1651992" cy="19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4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-0.00555 0.0020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52767354-C9EB-4200-843F-9721FDFAA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180030"/>
            <a:ext cx="1764196" cy="116073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การสืบสวน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123728" y="1340768"/>
            <a:ext cx="7020272" cy="4689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การสืบสวน หมายถึง การแสวงหาข้อเท็จจริงและพยาน</a:t>
            </a: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หลักฐานเบื้องต้นในมูลกรณีที่มีการกล่าวหา เช่น</a:t>
            </a: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กรณีร้องเรียนกล่าวหาเป็นหนังสือ</a:t>
            </a: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กรณีบัตร</a:t>
            </a:r>
            <a:r>
              <a:rPr lang="th-TH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สนเท่ห์</a:t>
            </a:r>
            <a:endParaRPr lang="th-TH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ให้พิจารณาเฉพาะรายที่ระบุหลักฐาน</a:t>
            </a: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กรณีแวดล้อมชัด</a:t>
            </a:r>
            <a:r>
              <a:rPr lang="th-TH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แจ้งเท่านั้นไม่</a:t>
            </a: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</a:t>
            </a:r>
            <a:r>
              <a:rPr lang="th-TH" dirty="0" smtClean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มูลให้ยุติ</a:t>
            </a: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</a:t>
            </a: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ชี้พยานบุคคลแน่นอนเท่านั้น</a:t>
            </a: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มติค.ร.ม.ที่ นร.0206/ว218 ลง25 ธ.ค. 2541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21A6C21-0D9F-44D8-8232-05E73A7B4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1499392" cy="165618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42EB3C0-FAB4-4784-AB72-ACA0BD9AE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44716"/>
            <a:ext cx="1499392" cy="154817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E963E2C-DF3F-4CF5-9FE5-6F0561C67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278819"/>
            <a:ext cx="266429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0.0002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4.72222E-6 0.0002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2.22222E-6 0.0002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030F243-91AE-47BA-8F46-A2A4F9248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52377"/>
            <a:ext cx="8229600" cy="1143000"/>
          </a:xfrm>
        </p:spPr>
        <p:txBody>
          <a:bodyPr/>
          <a:lstStyle/>
          <a:p>
            <a:pPr algn="l"/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วิธีการสืบสวน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ไม่มีกฎหมายหรือระเบียบใดกำหนดรูปแบบไว้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ขึ้นอยู่กับสภาพของเรื่องที่จะทำการสืบสวน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การสืบสวนอาจกระทำได้ 2 ลักษณะ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	1. โดยทางลับ มิให้ผู้กระทำผิด/สงสัยรู้ตัว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	2. โดยเปิดเผยการหาข้อเท็จจริงโดยวิธีแจ้ง/แสดงให้ผู้ถูกสงสัยทราบประเด็นความผิด(ม.95)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CE5FD8E-9F77-4E5A-A35E-51E4A0DCE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4974135"/>
            <a:ext cx="2698263" cy="207919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11819BA-222E-45BB-B808-3A5684451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37" y="4994832"/>
            <a:ext cx="285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3.88889E-6 0.00024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3.88889E-6 3.7037E-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85E4B76-BA1D-488D-BA4C-D469984B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265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083668"/>
            <a:ext cx="8003232" cy="1143000"/>
          </a:xfrm>
        </p:spPr>
        <p:txBody>
          <a:bodyPr/>
          <a:lstStyle/>
          <a:p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การดำเนินการสืบสวน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64725" y="2055162"/>
            <a:ext cx="7056784" cy="2922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ถามข้อเท็จจริงจากเพื่อนร่วมงาน(กรณีขาดราชการ)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ติดตามไปที่บ้านพักถามญาติ/เพื่อนบ้าน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กรณีมีภูมิลำเนาต่างถิ่น</a:t>
            </a:r>
            <a:r>
              <a:rPr lang="th-TH" sz="3600" dirty="0" smtClean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อาจเล่า</a:t>
            </a:r>
            <a:r>
              <a:rPr lang="th-TH" sz="3600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ประเด็นหรือ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สอบถามข้อเท็จจริงหน่วยงาน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9589E2A-FB32-4E42-8523-B673A87B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5"/>
            <a:ext cx="9144000" cy="220486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7D0F58B0-947D-4A6B-9D81-DF5377271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68975"/>
            <a:ext cx="2647950" cy="78105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C3A668E6-38C1-4C42-815F-D0F4AB472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8137">
            <a:off x="4296820" y="4540984"/>
            <a:ext cx="2620202" cy="1292351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9556F492-823C-4D84-B87F-F8C9D8CD7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5" y="5088000"/>
            <a:ext cx="285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8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4.72222E-6 0.0002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3.05556E-6 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1.94444E-6 0.0002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B3D5F18-7346-4A4A-813B-1DB430470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7006" y="7722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ขั้นตอนกระบวนการ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ดำเนินการทางวินัย 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หมวด7 ม.98-106)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18097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600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การตั้งเรื่องกล่าวหาเมื่อปรากฏกรณีมีมูล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เรื่องที่กล่าวหาหมายถึงการกระทำหรือ</a:t>
            </a:r>
            <a:r>
              <a:rPr lang="th-TH" sz="3600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พฤติการณ์</a:t>
            </a:r>
            <a:br>
              <a:rPr lang="th-TH" sz="3600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600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การกระทำที่</a:t>
            </a:r>
            <a:r>
              <a:rPr lang="th-TH" sz="3600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อ้างว่าผู้ถูกกล่าวหากระทำผิดวินัย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เรื่องที่กล่าวหายังไม่ใช่กรณีความผิดหรือฐานความผิด</a:t>
            </a:r>
          </a:p>
          <a:p>
            <a:pPr marL="0" indent="0">
              <a:buNone/>
            </a:pPr>
            <a:endParaRPr lang="th-TH" sz="36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5E13658-6DBD-4026-9B35-517AE1B24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91025"/>
            <a:ext cx="1944217" cy="158417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59709A7-D237-45D2-A816-FC1D26802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4293096"/>
            <a:ext cx="1728192" cy="132784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96A0965-6D83-4C44-BE29-E722287B5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41" y="437000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6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3.88889E-6 1.48148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4.44444E-6 -2.22222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2.77778E-7 -3.33333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6F4F7BC-8B8C-4650-8866-F7EB27B22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กฎหมายที่</a:t>
            </a:r>
            <a:r>
              <a:rPr lang="th-TH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เกี่ยวข้องกับ</a:t>
            </a:r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การสอบสวน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03648" y="2546866"/>
            <a:ext cx="82296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rgbClr val="3C0213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กฎ ก.ค.ศ. ว่าด้วยการสอบสวนพิจารณา พ.ศ. 2550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3C0213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กฎ ก.ค.ศ. ว่าด้วยกรณีความผิดที่ปรากฏชัดแจ้งพ.ศ. 2549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7218E10-EE23-4C30-8D7A-C5C828DE5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85" y="4517232"/>
            <a:ext cx="4996644" cy="234076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C3AC5AE-8C30-4037-B9D9-5AA8F6B44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991372"/>
            <a:ext cx="285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1.38889E-6 0.0002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3.7037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83C2542-5589-49C2-AE37-AADEDEE2E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39" y="980728"/>
            <a:ext cx="779502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การสอบสวน </a:t>
            </a:r>
            <a:r>
              <a:rPr lang="th-TH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คือ </a:t>
            </a:r>
            <a:br>
              <a:rPr lang="th-TH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การรวบรวมพยานหลักฐานเพื่อให้ทราบข้อเท็จจริง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20720" y="2123728"/>
            <a:ext cx="6635080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400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1) การสอบสวนวินัยไม่ร้ายแรง (ม.98 ว.1)</a:t>
            </a:r>
          </a:p>
          <a:p>
            <a:pPr marL="0" indent="0">
              <a:buNone/>
            </a:pPr>
            <a:r>
              <a:rPr lang="th-TH" sz="3400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2) การสอบสวนวินัยอย่างร้ายแรง (ม.98 ว.2)</a:t>
            </a:r>
          </a:p>
          <a:p>
            <a:pPr marL="0" indent="0">
              <a:buNone/>
            </a:pPr>
            <a:r>
              <a:rPr lang="th-TH" sz="3400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3) คำสั่ง คสช.ที่ 19/2560 </a:t>
            </a:r>
            <a:r>
              <a:rPr lang="th-TH" sz="3400" dirty="0" err="1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ลว</a:t>
            </a:r>
            <a:r>
              <a:rPr lang="th-TH" sz="3400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3 เม.ย. 2660 (ข้อ13)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DB23907-5AA7-47F8-962B-76348AFD9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6329"/>
            <a:ext cx="2857500" cy="114300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89532D3C-8259-423E-B630-467DD6E2A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53" y="5589329"/>
            <a:ext cx="3039035" cy="114300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6984879-4064-4AD3-9F79-5C00235CA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0038" y="4590372"/>
            <a:ext cx="2647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3.33333E-6 1.4814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3.05556E-6 0.0002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4.44444E-6 1.48148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</TotalTime>
  <Words>440</Words>
  <Application>Microsoft Office PowerPoint</Application>
  <PresentationFormat>นำเสนอทางหน้าจอ (4:3)</PresentationFormat>
  <Paragraphs>82</Paragraphs>
  <Slides>18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7" baseType="lpstr">
      <vt:lpstr>4711_AtNoon_ChiMeJoDai</vt:lpstr>
      <vt:lpstr>Angsana New</vt:lpstr>
      <vt:lpstr>Arial</vt:lpstr>
      <vt:lpstr>Arundina Serif</vt:lpstr>
      <vt:lpstr>Calibri</vt:lpstr>
      <vt:lpstr>Cordia New</vt:lpstr>
      <vt:lpstr>Curlz MT</vt:lpstr>
      <vt:lpstr>TH SarabunIT๙</vt:lpstr>
      <vt:lpstr>ชุดรูปแบบของ Office</vt:lpstr>
      <vt:lpstr>บทบาทหน้าที่ของกรรมการสืบสวน และสอบสวนทางวินัยข้าราชการครู และบุคลากรทางการศึกษา </vt:lpstr>
      <vt:lpstr>งานนำเสนอ PowerPoint</vt:lpstr>
      <vt:lpstr>งานนำเสนอ PowerPoint</vt:lpstr>
      <vt:lpstr>การสืบสวน</vt:lpstr>
      <vt:lpstr>วิธีการสืบสวน</vt:lpstr>
      <vt:lpstr>การดำเนินการสืบสวน</vt:lpstr>
      <vt:lpstr>ขั้นตอนกระบวนการดำเนินการทางวินัย  (หมวด7 ม.98-106)</vt:lpstr>
      <vt:lpstr>กฎหมายที่เกี่ยวข้องกับการสอบสวน</vt:lpstr>
      <vt:lpstr>    การสอบสวน คือ   การรวบรวมพยานหลักฐานเพื่อให้ทราบข้อเท็จจริง</vt:lpstr>
      <vt:lpstr>องค์ประกอบและคุณสมบัติของคณะกรรมการสอบสวน</vt:lpstr>
      <vt:lpstr>คำพิพากษาศาลปกครองสูงสุด ที่ อ.28/2547 (ประชุมใหญ่)</vt:lpstr>
      <vt:lpstr>คำสั่งแต่งตั้งคณะกรรมการสอบสวน (สว.1) ต้องระบุ</vt:lpstr>
      <vt:lpstr>         สิทธิของผู้ถูกกล่าวหา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The End</vt:lpstr>
    </vt:vector>
  </TitlesOfParts>
  <Company>OBEC55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Teacher</dc:creator>
  <cp:lastModifiedBy>Gaming</cp:lastModifiedBy>
  <cp:revision>144</cp:revision>
  <cp:lastPrinted>2019-04-25T09:28:58Z</cp:lastPrinted>
  <dcterms:created xsi:type="dcterms:W3CDTF">2018-04-23T08:29:49Z</dcterms:created>
  <dcterms:modified xsi:type="dcterms:W3CDTF">2021-08-27T10:43:14Z</dcterms:modified>
</cp:coreProperties>
</file>