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notesMasterIdLst>
    <p:notesMasterId r:id="rId10"/>
  </p:notesMasterIdLst>
  <p:handoutMasterIdLst>
    <p:handoutMasterId r:id="rId11"/>
  </p:handoutMasterIdLst>
  <p:sldIdLst>
    <p:sldId id="271" r:id="rId3"/>
    <p:sldId id="273" r:id="rId4"/>
    <p:sldId id="303" r:id="rId5"/>
    <p:sldId id="305" r:id="rId6"/>
    <p:sldId id="274" r:id="rId7"/>
    <p:sldId id="275" r:id="rId8"/>
    <p:sldId id="430" r:id="rId9"/>
  </p:sldIdLst>
  <p:sldSz cx="9144000" cy="6858000" type="screen4x3"/>
  <p:notesSz cx="6797675" cy="9926638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CCFFCC"/>
    <a:srgbClr val="00FFFF"/>
    <a:srgbClr val="FF9999"/>
    <a:srgbClr val="FFCFAF"/>
    <a:srgbClr val="12024E"/>
    <a:srgbClr val="660066"/>
    <a:srgbClr val="6600CC"/>
    <a:srgbClr val="003366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7" d="100"/>
          <a:sy n="37" d="100"/>
        </p:scale>
        <p:origin x="1304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75" cy="49667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quarter" idx="1"/>
          </p:nvPr>
        </p:nvSpPr>
        <p:spPr>
          <a:xfrm>
            <a:off x="3849862" y="0"/>
            <a:ext cx="2946275" cy="49667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8E1C05-8479-4993-B991-30D3F3E6A918}" type="datetimeFigureOut">
              <a:rPr lang="th-TH" smtClean="0"/>
              <a:t>11/09/64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0" y="9428272"/>
            <a:ext cx="2946275" cy="49667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3"/>
          </p:nvPr>
        </p:nvSpPr>
        <p:spPr>
          <a:xfrm>
            <a:off x="3849862" y="9428272"/>
            <a:ext cx="2946275" cy="49667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B31A22-CEFE-41B4-A5D1-5A614D68017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962206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9C4937C-AA22-4334-A6BD-73D6B83A737C}" type="datetimeFigureOut">
              <a:rPr lang="th-TH" smtClean="0"/>
              <a:t>11/09/64</a:t>
            </a:fld>
            <a:endParaRPr lang="th-TH"/>
          </a:p>
        </p:txBody>
      </p:sp>
      <p:sp>
        <p:nvSpPr>
          <p:cNvPr id="4" name="ตัวแทน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1618D0A-E984-4858-AEC3-51425B02B53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05199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h-TH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28" name="ตัวแทนวันที่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684A104-D9BA-455A-BD64-DF4027F5311F}" type="datetimeFigureOut">
              <a:rPr lang="th-TH" smtClean="0"/>
              <a:t>11/09/64</a:t>
            </a:fld>
            <a:endParaRPr lang="th-TH"/>
          </a:p>
        </p:txBody>
      </p:sp>
      <p:sp>
        <p:nvSpPr>
          <p:cNvPr id="17" name="ตัวแทนท้ายกระดา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h-TH"/>
          </a:p>
        </p:txBody>
      </p:sp>
      <p:sp>
        <p:nvSpPr>
          <p:cNvPr id="10" name="สี่เหลี่ยมผืนผ้า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สี่เหลี่ยมผืนผ้า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สี่เหลี่ยมผืนผ้า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สี่เหลี่ยมผืนผ้า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ตัวเชื่อมต่อตรง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ตัวเชื่อมต่อตรง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ตัวเชื่อมต่อตรง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ตัวเชื่อมต่อตรง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ตัวเชื่อมต่อตรง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ตัวเชื่อมต่อตรง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สี่เหลี่ยมผืนผ้า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วงรี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วงรี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วงรี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วงรี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วงรี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ตัวแทนหมายเลขภาพนิ่ง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76FC503-7DB7-43C9-961A-85B12824DDBE}" type="slidenum">
              <a:rPr lang="th-TH" smtClean="0"/>
              <a:t>‹#›</a:t>
            </a:fld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4A104-D9BA-455A-BD64-DF4027F5311F}" type="datetimeFigureOut">
              <a:rPr lang="th-TH" smtClean="0"/>
              <a:t>11/09/64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C503-7DB7-43C9-961A-85B12824DDBE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4A104-D9BA-455A-BD64-DF4027F5311F}" type="datetimeFigureOut">
              <a:rPr lang="th-TH" smtClean="0"/>
              <a:t>11/09/64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C503-7DB7-43C9-961A-85B12824DDBE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9294B-70D1-4481-BFCE-42DBA2958B7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A38C3-F2CE-4CA3-BCDA-8C1D27C351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5790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9294B-70D1-4481-BFCE-42DBA2958B7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A38C3-F2CE-4CA3-BCDA-8C1D27C351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1261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9294B-70D1-4481-BFCE-42DBA2958B7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A38C3-F2CE-4CA3-BCDA-8C1D27C351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80046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9294B-70D1-4481-BFCE-42DBA2958B7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A38C3-F2CE-4CA3-BCDA-8C1D27C351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9933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9294B-70D1-4481-BFCE-42DBA2958B7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A38C3-F2CE-4CA3-BCDA-8C1D27C351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20948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9294B-70D1-4481-BFCE-42DBA2958B7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A38C3-F2CE-4CA3-BCDA-8C1D27C351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9365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9294B-70D1-4481-BFCE-42DBA2958B7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A38C3-F2CE-4CA3-BCDA-8C1D27C351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81722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9294B-70D1-4481-BFCE-42DBA2958B7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A38C3-F2CE-4CA3-BCDA-8C1D27C351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2465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8" name="ตัวแทนเนื้อหา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684A104-D9BA-455A-BD64-DF4027F5311F}" type="datetimeFigureOut">
              <a:rPr lang="th-TH" smtClean="0"/>
              <a:t>11/09/64</a:t>
            </a:fld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76FC503-7DB7-43C9-961A-85B12824DDBE}" type="slidenum">
              <a:rPr lang="th-TH" smtClean="0"/>
              <a:t>‹#›</a:t>
            </a:fld>
            <a:endParaRPr lang="th-TH"/>
          </a:p>
        </p:txBody>
      </p:sp>
      <p:sp>
        <p:nvSpPr>
          <p:cNvPr id="10" name="ตัวแทนท้ายกระดา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9294B-70D1-4481-BFCE-42DBA2958B7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A38C3-F2CE-4CA3-BCDA-8C1D27C351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2250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9294B-70D1-4481-BFCE-42DBA2958B7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A38C3-F2CE-4CA3-BCDA-8C1D27C351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6260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9294B-70D1-4481-BFCE-42DBA2958B7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A38C3-F2CE-4CA3-BCDA-8C1D27C351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1303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684A104-D9BA-455A-BD64-DF4027F5311F}" type="datetimeFigureOut">
              <a:rPr lang="th-TH" smtClean="0"/>
              <a:t>11/09/64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h-TH"/>
          </a:p>
        </p:txBody>
      </p:sp>
      <p:sp>
        <p:nvSpPr>
          <p:cNvPr id="9" name="สี่เหลี่ยมผืนผ้า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สี่เหลี่ยมผืนผ้า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ตัวเชื่อมต่อตรง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ตัวเชื่อมต่อตรง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ตัวเชื่อมต่อตรง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ตัวเชื่อมต่อตรง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ตัวเชื่อมต่อตรง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สี่เหลี่ยมผืนผ้า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วงรี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วงรี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วงรี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วงรี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วงรี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ตัวเชื่อมต่อตรง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76FC503-7DB7-43C9-961A-85B12824DDBE}" type="slidenum">
              <a:rPr lang="th-TH" smtClean="0"/>
              <a:t>‹#›</a:t>
            </a:fld>
            <a:endParaRPr lang="th-TH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4A104-D9BA-455A-BD64-DF4027F5311F}" type="datetimeFigureOut">
              <a:rPr lang="th-TH" smtClean="0"/>
              <a:t>11/09/64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C503-7DB7-43C9-961A-85B12824DDBE}" type="slidenum">
              <a:rPr lang="th-TH" smtClean="0"/>
              <a:t>‹#›</a:t>
            </a:fld>
            <a:endParaRPr lang="th-TH"/>
          </a:p>
        </p:txBody>
      </p:sp>
      <p:sp>
        <p:nvSpPr>
          <p:cNvPr id="9" name="ตัวแทนเนื้อหา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11" name="ตัวแทนเนื้อหา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4A104-D9BA-455A-BD64-DF4027F5311F}" type="datetimeFigureOut">
              <a:rPr lang="th-TH" smtClean="0"/>
              <a:t>11/09/64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C503-7DB7-43C9-961A-85B12824DDBE}" type="slidenum">
              <a:rPr lang="th-TH" smtClean="0"/>
              <a:t>‹#›</a:t>
            </a:fld>
            <a:endParaRPr lang="th-TH"/>
          </a:p>
        </p:txBody>
      </p:sp>
      <p:sp>
        <p:nvSpPr>
          <p:cNvPr id="11" name="ตัวแทนเนื้อหา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13" name="ตัวแทนเนื้อหา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12" name="ตัวแทนข้อความ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h-TH"/>
              <a:t>คลิกเพื่อแก้ไขลักษณะของข้อความต้นแบบ</a:t>
            </a:r>
          </a:p>
        </p:txBody>
      </p:sp>
      <p:sp>
        <p:nvSpPr>
          <p:cNvPr id="14" name="ตัวแทนข้อความ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h-TH"/>
              <a:t>คลิกเพื่อแก้ไขลักษณะของข้อความต้นแบบ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6" name="ตัวแทนวันที่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684A104-D9BA-455A-BD64-DF4027F5311F}" type="datetimeFigureOut">
              <a:rPr lang="th-TH" smtClean="0"/>
              <a:t>11/09/64</a:t>
            </a:fld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76FC503-7DB7-43C9-961A-85B12824DDBE}" type="slidenum">
              <a:rPr lang="th-TH" smtClean="0"/>
              <a:t>‹#›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4A104-D9BA-455A-BD64-DF4027F5311F}" type="datetimeFigureOut">
              <a:rPr lang="th-TH" smtClean="0"/>
              <a:t>11/09/64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C503-7DB7-43C9-961A-85B12824DDBE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ตัวเชื่อมต่อตรง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h-TH"/>
              <a:t>คลิกเพื่อแก้ไขลักษณะของข้อความต้นแบบ</a:t>
            </a:r>
          </a:p>
        </p:txBody>
      </p:sp>
      <p:sp>
        <p:nvSpPr>
          <p:cNvPr id="8" name="ตัวเชื่อมต่อตรง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ตัวเชื่อมต่อตรง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ตัวเชื่อมต่อตรง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สี่เหลี่ยมผืนผ้า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ตัวเชื่อมต่อตรง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วงรี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ตัวแทนเนื้อหา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21" name="ตัวแทนวันที่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684A104-D9BA-455A-BD64-DF4027F5311F}" type="datetimeFigureOut">
              <a:rPr lang="th-TH" smtClean="0"/>
              <a:t>11/09/64</a:t>
            </a:fld>
            <a:endParaRPr lang="th-TH"/>
          </a:p>
        </p:txBody>
      </p:sp>
      <p:sp>
        <p:nvSpPr>
          <p:cNvPr id="22" name="ตัวแทนหมายเลขภาพนิ่ง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76FC503-7DB7-43C9-961A-85B12824DDBE}" type="slidenum">
              <a:rPr lang="th-TH" smtClean="0"/>
              <a:t>‹#›</a:t>
            </a:fld>
            <a:endParaRPr lang="th-TH"/>
          </a:p>
        </p:txBody>
      </p:sp>
      <p:sp>
        <p:nvSpPr>
          <p:cNvPr id="23" name="ตัวแทนท้ายกระดา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ตัวเชื่อมต่อตรง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วงรี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h-TH"/>
              <a:t>คลิกไอคอนเพื่อเพิ่มรูปภาพ</a:t>
            </a:r>
            <a:endParaRPr kumimoji="0" lang="en-US" dirty="0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h-TH"/>
              <a:t>คลิกเพื่อแก้ไขลักษณะของข้อความต้นแบบ</a:t>
            </a:r>
          </a:p>
        </p:txBody>
      </p:sp>
      <p:sp>
        <p:nvSpPr>
          <p:cNvPr id="10" name="ตัวเชื่อมต่อตรง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ตัวเชื่อมต่อตรง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ตัวเชื่อมต่อตรง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ตัวเชื่อมต่อตรง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ตัวแทนวันที่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684A104-D9BA-455A-BD64-DF4027F5311F}" type="datetimeFigureOut">
              <a:rPr lang="th-TH" smtClean="0"/>
              <a:t>11/09/64</a:t>
            </a:fld>
            <a:endParaRPr lang="th-TH"/>
          </a:p>
        </p:txBody>
      </p:sp>
      <p:sp>
        <p:nvSpPr>
          <p:cNvPr id="18" name="ตัวแทนหมายเลขภาพนิ่ง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76FC503-7DB7-43C9-961A-85B12824DDBE}" type="slidenum">
              <a:rPr lang="th-TH" smtClean="0"/>
              <a:t>‹#›</a:t>
            </a:fld>
            <a:endParaRPr lang="th-TH"/>
          </a:p>
        </p:txBody>
      </p:sp>
      <p:sp>
        <p:nvSpPr>
          <p:cNvPr id="21" name="ตัวแทนท้ายกระดา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ตัวเชื่อมต่อตรง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ตัวแทนชื่อเรื่อง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3" name="ตัวแทนข้อความ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/>
              <a:t>ระดับที่สอง</a:t>
            </a:r>
          </a:p>
          <a:p>
            <a:pPr lvl="2" eaLnBrk="1" latinLnBrk="0" hangingPunct="1"/>
            <a:r>
              <a:rPr kumimoji="0" lang="th-TH"/>
              <a:t>ระดับที่สาม</a:t>
            </a:r>
          </a:p>
          <a:p>
            <a:pPr lvl="3" eaLnBrk="1" latinLnBrk="0" hangingPunct="1"/>
            <a:r>
              <a:rPr kumimoji="0" lang="th-TH"/>
              <a:t>ระดับที่สี่</a:t>
            </a:r>
          </a:p>
          <a:p>
            <a:pPr lvl="4" eaLnBrk="1" latinLnBrk="0" hangingPunct="1"/>
            <a:r>
              <a:rPr kumimoji="0" lang="th-TH"/>
              <a:t>ระดับที่ห้า</a:t>
            </a:r>
            <a:endParaRPr kumimoji="0" lang="en-US"/>
          </a:p>
        </p:txBody>
      </p:sp>
      <p:sp>
        <p:nvSpPr>
          <p:cNvPr id="14" name="ตัวแทนวันที่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684A104-D9BA-455A-BD64-DF4027F5311F}" type="datetimeFigureOut">
              <a:rPr lang="th-TH" smtClean="0"/>
              <a:t>11/09/64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h-TH"/>
          </a:p>
        </p:txBody>
      </p:sp>
      <p:sp>
        <p:nvSpPr>
          <p:cNvPr id="7" name="ตัวเชื่อมต่อตรง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ตัวเชื่อมต่อตรง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ตัวเชื่อมต่อตรง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วงรี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ตัวแทนหมายเลขภาพนิ่ง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76FC503-7DB7-43C9-961A-85B12824DDBE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9294B-70D1-4481-BFCE-42DBA2958B7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DA38C3-F2CE-4CA3-BCDA-8C1D27C351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566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" y="1052736"/>
            <a:ext cx="8003232" cy="4404991"/>
          </a:xfrm>
          <a:prstGeom prst="rect">
            <a:avLst/>
          </a:prstGeom>
          <a:solidFill>
            <a:schemeClr val="accent2"/>
          </a:solidFill>
          <a:ln w="9525">
            <a:solidFill>
              <a:srgbClr val="66FF33"/>
            </a:solidFill>
            <a:miter lim="800000"/>
            <a:headEnd/>
            <a:tailEnd/>
          </a:ln>
          <a:effectLst/>
        </p:spPr>
      </p:pic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endParaRPr lang="th-TH" dirty="0">
              <a:solidFill>
                <a:srgbClr val="00B0F0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066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395536" y="1397391"/>
            <a:ext cx="8352928" cy="3477875"/>
          </a:xfrm>
          <a:prstGeom prst="rect">
            <a:avLst/>
          </a:prstGeom>
          <a:solidFill>
            <a:srgbClr val="FFEEEB"/>
          </a:solidFill>
          <a:ln w="38100">
            <a:solidFill>
              <a:srgbClr val="009900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4000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3600" b="1" dirty="0">
                <a:latin typeface="TH SarabunIT๙" pitchFamily="34" charset="-34"/>
                <a:cs typeface="TH SarabunIT๙" pitchFamily="34" charset="-34"/>
              </a:rPr>
              <a:t>พระราชบัญญัติระเบียบข้าราชการครู</a:t>
            </a:r>
          </a:p>
          <a:p>
            <a:pPr algn="thaiDist"/>
            <a:r>
              <a:rPr lang="th-TH" sz="3600" b="1" dirty="0">
                <a:latin typeface="TH SarabunIT๙" pitchFamily="34" charset="-34"/>
                <a:cs typeface="TH SarabunIT๙" pitchFamily="34" charset="-34"/>
              </a:rPr>
              <a:t>และบุคลากรทางการศึกษา (ฉบับที่ 4) พ.ศ. 2562</a:t>
            </a:r>
          </a:p>
          <a:p>
            <a:pPr algn="thaiDist"/>
            <a:r>
              <a:rPr lang="th-TH" sz="3600" b="1" dirty="0">
                <a:latin typeface="TH SarabunIT๙" pitchFamily="34" charset="-34"/>
                <a:cs typeface="TH SarabunIT๙" pitchFamily="34" charset="-34"/>
              </a:rPr>
              <a:t> 	ประกาศในราชกิจจา</a:t>
            </a:r>
            <a:r>
              <a:rPr lang="th-TH" sz="3600" b="1" dirty="0" err="1">
                <a:latin typeface="TH SarabunIT๙" pitchFamily="34" charset="-34"/>
                <a:cs typeface="TH SarabunIT๙" pitchFamily="34" charset="-34"/>
              </a:rPr>
              <a:t>นุเบกษา</a:t>
            </a:r>
            <a:r>
              <a:rPr lang="th-TH" sz="3600" b="1" dirty="0">
                <a:latin typeface="TH SarabunIT๙" pitchFamily="34" charset="-34"/>
                <a:cs typeface="TH SarabunIT๙" pitchFamily="34" charset="-34"/>
              </a:rPr>
              <a:t> เมื่อวันที่ 5 เมษายน 2562 และมีผลใช้บังคับตั้งแต่วันที่ 6 เมษายน 2562</a:t>
            </a:r>
          </a:p>
          <a:p>
            <a:pPr algn="thaiDist"/>
            <a:r>
              <a:rPr lang="th-TH" sz="3600" b="1" dirty="0">
                <a:latin typeface="TH SarabunIT๙" pitchFamily="34" charset="-34"/>
                <a:cs typeface="TH SarabunIT๙" pitchFamily="34" charset="-34"/>
              </a:rPr>
              <a:t>	ให้ยกเลิกความในมาตรา 102 แห่งพระราชบัญญัติระเบียบข้าราชการครูและบุคลากรทางการศึกษา พ.ศ. 2547 </a:t>
            </a:r>
            <a:endParaRPr lang="en-US" sz="4000" b="1" dirty="0">
              <a:latin typeface="TH SarabunIT๙" pitchFamily="34" charset="-34"/>
              <a:cs typeface="TH SarabunIT๙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783010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7467600" cy="792088"/>
          </a:xfrm>
          <a:solidFill>
            <a:schemeClr val="accent3">
              <a:lumMod val="20000"/>
              <a:lumOff val="80000"/>
            </a:schemeClr>
          </a:solidFill>
          <a:ln>
            <a:solidFill>
              <a:srgbClr val="3366FF"/>
            </a:solidFill>
          </a:ln>
        </p:spPr>
        <p:txBody>
          <a:bodyPr>
            <a:normAutofit fontScale="90000"/>
          </a:bodyPr>
          <a:lstStyle/>
          <a:p>
            <a:pPr marL="274320" lvl="0" indent="-274320" algn="ctr">
              <a:spcBef>
                <a:spcPct val="20000"/>
              </a:spcBef>
            </a:pPr>
            <a:br>
              <a:rPr lang="th-TH" sz="3200" b="1" dirty="0">
                <a:solidFill>
                  <a:srgbClr val="A2E3FE">
                    <a:lumMod val="10000"/>
                  </a:srgbClr>
                </a:solidFill>
                <a:latin typeface="TH SarabunIT๙" pitchFamily="34" charset="-34"/>
                <a:cs typeface="TH SarabunIT๙" pitchFamily="34" charset="-34"/>
              </a:rPr>
            </a:br>
            <a:br>
              <a:rPr lang="th-TH" sz="3200" b="1" dirty="0">
                <a:solidFill>
                  <a:srgbClr val="A2E3FE">
                    <a:lumMod val="10000"/>
                  </a:srgbClr>
                </a:solidFill>
                <a:latin typeface="TH SarabunIT๙" pitchFamily="34" charset="-34"/>
                <a:cs typeface="TH SarabunIT๙" pitchFamily="34" charset="-34"/>
              </a:rPr>
            </a:br>
            <a:br>
              <a:rPr lang="th-TH" sz="3200" b="1" dirty="0">
                <a:solidFill>
                  <a:srgbClr val="A2E3FE">
                    <a:lumMod val="10000"/>
                  </a:srgbClr>
                </a:solidFill>
                <a:latin typeface="TH SarabunIT๙" pitchFamily="34" charset="-34"/>
                <a:cs typeface="TH SarabunIT๙" pitchFamily="34" charset="-34"/>
              </a:rPr>
            </a:br>
            <a:br>
              <a:rPr lang="th-TH" sz="3200" b="1" dirty="0">
                <a:solidFill>
                  <a:srgbClr val="A2E3FE">
                    <a:lumMod val="10000"/>
                  </a:srgbClr>
                </a:solidFill>
                <a:latin typeface="TH SarabunIT๙" pitchFamily="34" charset="-34"/>
                <a:cs typeface="TH SarabunIT๙" pitchFamily="34" charset="-34"/>
              </a:rPr>
            </a:br>
            <a:br>
              <a:rPr lang="th-TH" sz="3200" b="1" dirty="0">
                <a:solidFill>
                  <a:srgbClr val="A2E3FE">
                    <a:lumMod val="10000"/>
                  </a:srgbClr>
                </a:solidFill>
                <a:latin typeface="TH SarabunIT๙" pitchFamily="34" charset="-34"/>
                <a:cs typeface="TH SarabunIT๙" pitchFamily="34" charset="-34"/>
              </a:rPr>
            </a:br>
            <a:br>
              <a:rPr lang="th-TH" sz="3200" b="1" dirty="0">
                <a:solidFill>
                  <a:srgbClr val="A2E3FE">
                    <a:lumMod val="10000"/>
                  </a:srgbClr>
                </a:solidFill>
                <a:latin typeface="TH SarabunIT๙" pitchFamily="34" charset="-34"/>
                <a:cs typeface="TH SarabunIT๙" pitchFamily="34" charset="-34"/>
              </a:rPr>
            </a:br>
            <a:br>
              <a:rPr lang="th-TH" sz="3200" b="1" dirty="0">
                <a:solidFill>
                  <a:srgbClr val="A2E3FE">
                    <a:lumMod val="10000"/>
                  </a:srgbClr>
                </a:solidFill>
                <a:latin typeface="TH SarabunIT๙" pitchFamily="34" charset="-34"/>
                <a:cs typeface="TH SarabunIT๙" pitchFamily="34" charset="-34"/>
              </a:rPr>
            </a:br>
            <a:br>
              <a:rPr lang="th-TH" sz="3200" b="1" dirty="0">
                <a:solidFill>
                  <a:srgbClr val="A2E3FE">
                    <a:lumMod val="10000"/>
                  </a:srgbClr>
                </a:solidFill>
                <a:latin typeface="TH SarabunIT๙" pitchFamily="34" charset="-34"/>
                <a:cs typeface="TH SarabunIT๙" pitchFamily="34" charset="-34"/>
              </a:rPr>
            </a:br>
            <a:r>
              <a:rPr lang="th-TH" sz="2800" b="1" dirty="0">
                <a:solidFill>
                  <a:srgbClr val="A2E3FE">
                    <a:lumMod val="10000"/>
                  </a:srgbClr>
                </a:solidFill>
                <a:latin typeface="TH SarabunIT๙" pitchFamily="34" charset="-34"/>
                <a:cs typeface="TH SarabunIT๙" pitchFamily="34" charset="-34"/>
              </a:rPr>
              <a:t>พระราชบัญญัติระเบียบข้าราชการครูและบุคลากรทางการศึกษา </a:t>
            </a:r>
            <a:br>
              <a:rPr lang="th-TH" sz="2800" b="1" dirty="0">
                <a:solidFill>
                  <a:srgbClr val="A2E3FE">
                    <a:lumMod val="10000"/>
                  </a:srgbClr>
                </a:solidFill>
                <a:latin typeface="TH SarabunIT๙" pitchFamily="34" charset="-34"/>
                <a:cs typeface="TH SarabunIT๙" pitchFamily="34" charset="-34"/>
              </a:rPr>
            </a:br>
            <a:r>
              <a:rPr lang="th-TH" sz="2800" b="1" dirty="0">
                <a:solidFill>
                  <a:srgbClr val="A2E3FE">
                    <a:lumMod val="10000"/>
                  </a:srgbClr>
                </a:solidFill>
                <a:latin typeface="TH SarabunIT๙" pitchFamily="34" charset="-34"/>
                <a:cs typeface="TH SarabunIT๙" pitchFamily="34" charset="-34"/>
              </a:rPr>
              <a:t>(ฉบับที่ 4) พ.ศ. 2562 มาตรา 102 มีหลักการสำคัญ ดังนี้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787208" cy="2304256"/>
          </a:xfrm>
          <a:solidFill>
            <a:schemeClr val="accent2">
              <a:lumMod val="40000"/>
              <a:lumOff val="60000"/>
            </a:schemeClr>
          </a:solidFill>
          <a:ln>
            <a:solidFill>
              <a:srgbClr val="00B050"/>
            </a:solidFill>
          </a:ln>
        </p:spPr>
        <p:txBody>
          <a:bodyPr>
            <a:noAutofit/>
          </a:bodyPr>
          <a:lstStyle/>
          <a:p>
            <a:r>
              <a:rPr lang="th-TH" sz="2800" b="1" dirty="0">
                <a:solidFill>
                  <a:prstClr val="black"/>
                </a:solidFill>
                <a:latin typeface="TH SarabunIT๙" pitchFamily="34" charset="-34"/>
                <a:cs typeface="TH SarabunIT๙" pitchFamily="34" charset="-34"/>
              </a:rPr>
              <a:t>1. มีกรณีกล่าวหาข้าราชการครูและบุคลากรทางการศึกษาที่ออกจากราชการ          ไปแล้วว่า ในขณะที่ผู้นั้นรับราชการได้กระทำหรือละเว้นการกระทำใด อันเป็นความผิดวินัยอย่างร้ายแรง หรือกระทำความผิดที่เป็นมูลเหตุให้ถูกฟ้องคดีอาญาหรือต้องหาคดีอาญาที่มิใช่ความผิดอาญาที่ได้กระทำโดยประมาทที่ไม่เกี่ยวกับราชการหรือความผิดลหุโทษ	</a:t>
            </a:r>
            <a:endParaRPr lang="th-TH" sz="2800" b="1" dirty="0">
              <a:latin typeface="TH SarabunIT๙" pitchFamily="34" charset="-34"/>
              <a:cs typeface="TH SarabunIT๙" pitchFamily="34" charset="-34"/>
            </a:endParaRPr>
          </a:p>
          <a:p>
            <a:endParaRPr lang="th-TH" sz="2800" dirty="0">
              <a:latin typeface="TH SarabunIT๙" pitchFamily="34" charset="-34"/>
              <a:cs typeface="TH SarabunIT๙" pitchFamily="34" charset="-34"/>
            </a:endParaRPr>
          </a:p>
          <a:p>
            <a:endParaRPr lang="th-TH" sz="2800" dirty="0">
              <a:latin typeface="TH SarabunIT๙" pitchFamily="34" charset="-34"/>
              <a:cs typeface="TH SarabunIT๙" pitchFamily="34" charset="-34"/>
            </a:endParaRPr>
          </a:p>
          <a:p>
            <a:endParaRPr lang="th-TH" sz="28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6" name="สี่เหลี่ยมผืนผ้า 5"/>
          <p:cNvSpPr/>
          <p:nvPr/>
        </p:nvSpPr>
        <p:spPr>
          <a:xfrm>
            <a:off x="497767" y="3806077"/>
            <a:ext cx="7776864" cy="1855171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4320" lvl="0" indent="-274320">
              <a:spcBef>
                <a:spcPts val="600"/>
              </a:spcBef>
              <a:buClr>
                <a:srgbClr val="FE8637"/>
              </a:buClr>
              <a:buSzPct val="70000"/>
              <a:buFont typeface="Wingdings"/>
              <a:buChar char=""/>
            </a:pPr>
            <a:r>
              <a:rPr lang="th-TH" b="1" dirty="0">
                <a:solidFill>
                  <a:prstClr val="black"/>
                </a:solidFill>
                <a:latin typeface="TH SarabunIT๙" pitchFamily="34" charset="-34"/>
                <a:cs typeface="TH SarabunIT๙" pitchFamily="34" charset="-34"/>
              </a:rPr>
              <a:t>2. การกล่าวหาว่ากระทำผิดวินัยอย่างร้ายแรงต้องทำเป็นหนังสือต่อผู้บังคับบัญชาของผู้นั้น หรือต่อผู้มีหน้าที่สืบสวนสอบสวนหรือตรวจสอบ ตามกฎหมายหรือระเบียบของทางราชการหรือเป็นการกล่าวหาของผู้บังคับบัญชาของผู้นั้น</a:t>
            </a:r>
          </a:p>
        </p:txBody>
      </p:sp>
    </p:spTree>
    <p:extLst>
      <p:ext uri="{BB962C8B-B14F-4D97-AF65-F5344CB8AC3E}">
        <p14:creationId xmlns:p14="http://schemas.microsoft.com/office/powerpoint/2010/main" val="1062083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1143000"/>
          </a:xfrm>
          <a:solidFill>
            <a:schemeClr val="accent2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th-TH" sz="3200" b="1" dirty="0">
                <a:solidFill>
                  <a:srgbClr val="A2E3FE">
                    <a:lumMod val="10000"/>
                  </a:srgbClr>
                </a:solidFill>
                <a:latin typeface="TH SarabunIT๙" pitchFamily="34" charset="-34"/>
                <a:cs typeface="TH SarabunIT๙" pitchFamily="34" charset="-34"/>
              </a:rPr>
              <a:t>พระราชบัญญัติระเบียบข้าราชการครูและบุคลากรทางการศึกษา </a:t>
            </a:r>
            <a:br>
              <a:rPr lang="th-TH" sz="3200" b="1" dirty="0">
                <a:solidFill>
                  <a:srgbClr val="A2E3FE">
                    <a:lumMod val="10000"/>
                  </a:srgbClr>
                </a:solidFill>
                <a:latin typeface="TH SarabunIT๙" pitchFamily="34" charset="-34"/>
                <a:cs typeface="TH SarabunIT๙" pitchFamily="34" charset="-34"/>
              </a:rPr>
            </a:br>
            <a:r>
              <a:rPr lang="th-TH" sz="3200" b="1" dirty="0">
                <a:solidFill>
                  <a:srgbClr val="A2E3FE">
                    <a:lumMod val="10000"/>
                  </a:srgbClr>
                </a:solidFill>
                <a:latin typeface="TH SarabunIT๙" pitchFamily="34" charset="-34"/>
                <a:cs typeface="TH SarabunIT๙" pitchFamily="34" charset="-34"/>
              </a:rPr>
              <a:t>(ฉบับที่ 4) พ.ศ. 2562 มาตรา 102 มีหลักการสำคัญ ดังนี้</a:t>
            </a:r>
            <a:endParaRPr lang="th-TH" sz="3200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h-TH" dirty="0">
              <a:latin typeface="TH SarabunIT๙" pitchFamily="34" charset="-34"/>
              <a:cs typeface="TH SarabunIT๙" pitchFamily="34" charset="-34"/>
            </a:endParaRPr>
          </a:p>
          <a:p>
            <a:endParaRPr lang="th-TH" dirty="0">
              <a:latin typeface="TH SarabunIT๙" pitchFamily="34" charset="-34"/>
              <a:cs typeface="TH SarabunIT๙" pitchFamily="34" charset="-34"/>
            </a:endParaRPr>
          </a:p>
          <a:p>
            <a:endParaRPr lang="th-TH" dirty="0">
              <a:latin typeface="TH SarabunIT๙" pitchFamily="34" charset="-34"/>
              <a:cs typeface="TH SarabunIT๙" pitchFamily="34" charset="-34"/>
            </a:endParaRPr>
          </a:p>
          <a:p>
            <a:endParaRPr lang="th-TH" dirty="0">
              <a:latin typeface="TH SarabunIT๙" pitchFamily="34" charset="-34"/>
              <a:cs typeface="TH SarabunIT๙" pitchFamily="34" charset="-34"/>
            </a:endParaRPr>
          </a:p>
          <a:p>
            <a:endParaRPr lang="th-TH" dirty="0"/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395536" y="1844824"/>
            <a:ext cx="7992888" cy="18002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4320" lvl="0" indent="-274320">
              <a:spcBef>
                <a:spcPts val="600"/>
              </a:spcBef>
              <a:buClr>
                <a:srgbClr val="FE8637"/>
              </a:buClr>
              <a:buSzPct val="70000"/>
              <a:buFont typeface="Wingdings"/>
              <a:buChar char=""/>
            </a:pPr>
            <a:r>
              <a:rPr lang="th-TH" b="1" dirty="0">
                <a:solidFill>
                  <a:prstClr val="black"/>
                </a:solidFill>
                <a:latin typeface="TH SarabunIT๙" pitchFamily="34" charset="-34"/>
                <a:cs typeface="TH SarabunIT๙" pitchFamily="34" charset="-34"/>
              </a:rPr>
              <a:t>3. การกล่าวหาผู้ที่ออกจากราชการไปแล้วว่า กระทำความผิดวินัย               อย่างร้ายแรงหรือการถูกฟ้องคดีอาญาหรือต้องหาคดีอาญา จะกล่าวหาหรือกระทำก่อนที่ผู้นั้นออกจากราชการหรือหลังจากผู้นั้นออกจากราชการ                     ไปแล้วก็ได้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933056"/>
            <a:ext cx="8315325" cy="2030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5703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E26FA25-BFFD-41A5-B0CD-3A0BF69F3CEF}" type="slidenum">
              <a:rPr lang="th-TH" smtClean="0">
                <a:solidFill>
                  <a:srgbClr val="00B0F0">
                    <a:shade val="90000"/>
                  </a:srgbClr>
                </a:solidFill>
              </a:rPr>
              <a:pPr/>
              <a:t>5</a:t>
            </a:fld>
            <a:endParaRPr lang="th-TH">
              <a:solidFill>
                <a:srgbClr val="00B0F0">
                  <a:shade val="90000"/>
                </a:srgbClr>
              </a:solidFill>
            </a:endParaRPr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408350" y="1470263"/>
            <a:ext cx="8001056" cy="2246769"/>
          </a:xfrm>
          <a:prstGeom prst="rect">
            <a:avLst/>
          </a:prstGeom>
          <a:solidFill>
            <a:srgbClr val="EBF7FF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thaiDist"/>
            <a:r>
              <a:rPr lang="th-TH" b="1" dirty="0">
                <a:solidFill>
                  <a:schemeClr val="tx1"/>
                </a:solidFill>
                <a:latin typeface="TH SarabunIT๙" pitchFamily="34" charset="-34"/>
                <a:cs typeface="TH SarabunIT๙" pitchFamily="34" charset="-34"/>
              </a:rPr>
              <a:t>5. กรณีถูกล่าวหาหรือถูกฟ้องคดีอาญาหรือต้องหาคดีอาญาหลังจากที่พ้นจากราชการแล้ว ผู้มีอำนาจดำเนินการทางวินัยจะต้องเริ่มดำเนินการสอบสวน</a:t>
            </a:r>
            <a:r>
              <a:rPr lang="th-TH" b="1" dirty="0">
                <a:solidFill>
                  <a:srgbClr val="C00000"/>
                </a:solidFill>
                <a:latin typeface="TH SarabunIT๙" pitchFamily="34" charset="-34"/>
                <a:cs typeface="TH SarabunIT๙" pitchFamily="34" charset="-34"/>
              </a:rPr>
              <a:t>ภายในหนึ่งปี</a:t>
            </a:r>
            <a:r>
              <a:rPr lang="th-TH" b="1" dirty="0">
                <a:solidFill>
                  <a:schemeClr val="tx1"/>
                </a:solidFill>
                <a:latin typeface="TH SarabunIT๙" pitchFamily="34" charset="-34"/>
                <a:cs typeface="TH SarabunIT๙" pitchFamily="34" charset="-34"/>
              </a:rPr>
              <a:t>นับแต่วันที่ผู้นั้นพ้นจากราชการ และต้องสั่งลงโทษ</a:t>
            </a:r>
            <a:r>
              <a:rPr lang="th-TH" b="1" dirty="0">
                <a:solidFill>
                  <a:srgbClr val="C00000"/>
                </a:solidFill>
                <a:latin typeface="TH SarabunIT๙" pitchFamily="34" charset="-34"/>
                <a:cs typeface="TH SarabunIT๙" pitchFamily="34" charset="-34"/>
              </a:rPr>
              <a:t>ภายในสามปี</a:t>
            </a:r>
            <a:r>
              <a:rPr lang="th-TH" b="1" dirty="0">
                <a:solidFill>
                  <a:schemeClr val="tx1"/>
                </a:solidFill>
                <a:latin typeface="TH SarabunIT๙" pitchFamily="34" charset="-34"/>
                <a:cs typeface="TH SarabunIT๙" pitchFamily="34" charset="-34"/>
              </a:rPr>
              <a:t>นับแต่วันที่ ผู้นั้นพ้นจากราชการ ถ้าเป็นความผิดที่ปรากฏชัดแจ้งต้องต้องสั่งลงโทษ                </a:t>
            </a:r>
            <a:r>
              <a:rPr lang="th-TH" b="1" dirty="0">
                <a:solidFill>
                  <a:srgbClr val="FF0000"/>
                </a:solidFill>
                <a:latin typeface="TH SarabunIT๙" pitchFamily="34" charset="-34"/>
                <a:cs typeface="TH SarabunIT๙" pitchFamily="34" charset="-34"/>
              </a:rPr>
              <a:t>ภายในสามปี</a:t>
            </a:r>
            <a:r>
              <a:rPr lang="th-TH" b="1" dirty="0">
                <a:solidFill>
                  <a:schemeClr val="tx1"/>
                </a:solidFill>
                <a:latin typeface="TH SarabunIT๙" pitchFamily="34" charset="-34"/>
                <a:cs typeface="TH SarabunIT๙" pitchFamily="34" charset="-34"/>
              </a:rPr>
              <a:t>นับแต่วันที่ผู้นั้นพ้นจากราชการ </a:t>
            </a:r>
            <a:endParaRPr lang="th-TH" dirty="0">
              <a:solidFill>
                <a:schemeClr val="tx1"/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2" name="สี่เหลี่ยมผืนผ้า 1"/>
          <p:cNvSpPr/>
          <p:nvPr/>
        </p:nvSpPr>
        <p:spPr>
          <a:xfrm>
            <a:off x="573348" y="188640"/>
            <a:ext cx="7671060" cy="954107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th-TH" b="1" dirty="0">
                <a:solidFill>
                  <a:srgbClr val="7030A0"/>
                </a:solidFill>
                <a:latin typeface="TH SarabunIT๙" pitchFamily="34" charset="-34"/>
                <a:cs typeface="TH SarabunIT๙" pitchFamily="34" charset="-34"/>
              </a:rPr>
              <a:t>พระราชบัญญัติระเบียบข้าราชการครูและบุคลากรทางการศึกษา </a:t>
            </a:r>
            <a:br>
              <a:rPr lang="th-TH" b="1" dirty="0">
                <a:solidFill>
                  <a:srgbClr val="7030A0"/>
                </a:solidFill>
                <a:latin typeface="TH SarabunIT๙" pitchFamily="34" charset="-34"/>
                <a:cs typeface="TH SarabunIT๙" pitchFamily="34" charset="-34"/>
              </a:rPr>
            </a:br>
            <a:r>
              <a:rPr lang="th-TH" b="1" dirty="0">
                <a:solidFill>
                  <a:srgbClr val="7030A0"/>
                </a:solidFill>
                <a:latin typeface="TH SarabunIT๙" pitchFamily="34" charset="-34"/>
                <a:cs typeface="TH SarabunIT๙" pitchFamily="34" charset="-34"/>
              </a:rPr>
              <a:t>(ฉบับที่ 4) พ.ศ. 2562 มาตรา 102 มีหลักการสำคัญ ดังนี้</a:t>
            </a:r>
            <a:endParaRPr lang="th-TH" b="1" dirty="0">
              <a:solidFill>
                <a:srgbClr val="7030A0"/>
              </a:solidFill>
            </a:endParaRPr>
          </a:p>
        </p:txBody>
      </p:sp>
      <p:sp>
        <p:nvSpPr>
          <p:cNvPr id="6" name="สี่เหลี่ยมผืนผ้า 5"/>
          <p:cNvSpPr/>
          <p:nvPr/>
        </p:nvSpPr>
        <p:spPr>
          <a:xfrm>
            <a:off x="408350" y="3952054"/>
            <a:ext cx="8268106" cy="2246769"/>
          </a:xfrm>
          <a:prstGeom prst="rect">
            <a:avLst/>
          </a:prstGeom>
          <a:solidFill>
            <a:srgbClr val="EBF7FF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th-TH" b="1" dirty="0">
                <a:solidFill>
                  <a:srgbClr val="000099"/>
                </a:solidFill>
                <a:latin typeface="TH SarabunIT๙" pitchFamily="34" charset="-34"/>
                <a:cs typeface="TH SarabunIT๙" pitchFamily="34" charset="-34"/>
              </a:rPr>
              <a:t>6</a:t>
            </a:r>
            <a:r>
              <a:rPr lang="th-TH" b="1" dirty="0">
                <a:solidFill>
                  <a:schemeClr val="tx1"/>
                </a:solidFill>
                <a:latin typeface="TH SarabunIT๙" pitchFamily="34" charset="-34"/>
                <a:cs typeface="TH SarabunIT๙" pitchFamily="34" charset="-34"/>
              </a:rPr>
              <a:t>. กรณีที่ศาลปกครอง มีคำพิพากษาถึงที่สุดให้เพิกถอนคำสั่งลงโทษ หรือโดยองค์กรพิจารณาอุทธรณ์ หรือองค์กรตรวจสอบรายงานการดำเนินการทางวินัยมีคำวินิจฉัย            ถึงที่สุดหรือมีมติให้เพิกถอนคำสั่งลงโทษ</a:t>
            </a:r>
            <a:r>
              <a:rPr lang="th-TH" b="1" spc="-100" dirty="0">
                <a:solidFill>
                  <a:schemeClr val="tx1"/>
                </a:solidFill>
                <a:latin typeface="TH SarabunIT๙" pitchFamily="34" charset="-34"/>
                <a:cs typeface="TH SarabunIT๙" pitchFamily="34" charset="-34"/>
              </a:rPr>
              <a:t>เพราะเหตุกระบวนการดำเนินการทางวินัย           ไม่ชอบด้วยกฎหมาย </a:t>
            </a:r>
            <a:r>
              <a:rPr lang="th-TH" b="1" dirty="0">
                <a:solidFill>
                  <a:schemeClr val="tx1"/>
                </a:solidFill>
                <a:latin typeface="TH SarabunIT๙" pitchFamily="34" charset="-34"/>
                <a:cs typeface="TH SarabunIT๙" pitchFamily="34" charset="-34"/>
              </a:rPr>
              <a:t>ผู้มีอำนาจจะต้องดำเนินการทางวินัยให้แล้วเสร็จ </a:t>
            </a:r>
            <a:r>
              <a:rPr lang="th-TH" b="1" spc="-100" dirty="0">
                <a:solidFill>
                  <a:srgbClr val="C00000"/>
                </a:solidFill>
                <a:latin typeface="TH SarabunIT๙" pitchFamily="34" charset="-34"/>
                <a:cs typeface="TH SarabunIT๙" pitchFamily="34" charset="-34"/>
              </a:rPr>
              <a:t>ภายในสองปี</a:t>
            </a:r>
            <a:br>
              <a:rPr lang="th-TH" b="1" spc="-100" dirty="0">
                <a:solidFill>
                  <a:srgbClr val="C00000"/>
                </a:solidFill>
                <a:latin typeface="TH SarabunIT๙" pitchFamily="34" charset="-34"/>
                <a:cs typeface="TH SarabunIT๙" pitchFamily="34" charset="-34"/>
              </a:rPr>
            </a:br>
            <a:r>
              <a:rPr lang="th-TH" b="1" spc="-100" dirty="0">
                <a:solidFill>
                  <a:schemeClr val="tx1"/>
                </a:solidFill>
                <a:latin typeface="TH SarabunIT๙" pitchFamily="34" charset="-34"/>
                <a:cs typeface="TH SarabunIT๙" pitchFamily="34" charset="-34"/>
              </a:rPr>
              <a:t>นับแต่วันที่มีคำพิพากษาถึงที่สุด หรือมีคำ</a:t>
            </a:r>
            <a:r>
              <a:rPr lang="th-TH" b="1" dirty="0">
                <a:solidFill>
                  <a:schemeClr val="tx1"/>
                </a:solidFill>
                <a:latin typeface="TH SarabunIT๙" pitchFamily="34" charset="-34"/>
                <a:cs typeface="TH SarabunIT๙" pitchFamily="34" charset="-34"/>
              </a:rPr>
              <a:t>วินิจฉัยถึงที่สุดหรือมีมติ </a:t>
            </a:r>
          </a:p>
        </p:txBody>
      </p:sp>
    </p:spTree>
    <p:extLst>
      <p:ext uri="{BB962C8B-B14F-4D97-AF65-F5344CB8AC3E}">
        <p14:creationId xmlns:p14="http://schemas.microsoft.com/office/powerpoint/2010/main" val="700516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E26FA25-BFFD-41A5-B0CD-3A0BF69F3CEF}" type="slidenum">
              <a:rPr lang="th-TH" smtClean="0">
                <a:solidFill>
                  <a:srgbClr val="00B0F0">
                    <a:shade val="90000"/>
                  </a:srgbClr>
                </a:solidFill>
              </a:rPr>
              <a:pPr/>
              <a:t>6</a:t>
            </a:fld>
            <a:endParaRPr lang="th-TH">
              <a:solidFill>
                <a:srgbClr val="00B0F0">
                  <a:shade val="90000"/>
                </a:srgbClr>
              </a:solidFill>
            </a:endParaRPr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335464" y="1988840"/>
            <a:ext cx="8358246" cy="4401205"/>
          </a:xfrm>
          <a:prstGeom prst="rect">
            <a:avLst/>
          </a:prstGeom>
          <a:solidFill>
            <a:srgbClr val="EBF7FF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th-TH" b="1" dirty="0">
                <a:solidFill>
                  <a:srgbClr val="000099"/>
                </a:solidFill>
                <a:latin typeface="TH SarabunIT๙" pitchFamily="34" charset="-34"/>
                <a:cs typeface="TH SarabunIT๙" pitchFamily="34" charset="-34"/>
              </a:rPr>
              <a:t>7</a:t>
            </a:r>
            <a:r>
              <a:rPr lang="th-TH" b="1" dirty="0">
                <a:solidFill>
                  <a:schemeClr val="tx1"/>
                </a:solidFill>
                <a:latin typeface="TH SarabunIT๙" pitchFamily="34" charset="-34"/>
                <a:cs typeface="TH SarabunIT๙" pitchFamily="34" charset="-34"/>
              </a:rPr>
              <a:t>. ในการดำเนินการทางวินัย ถ้าผลการสอบสวนพิจารณาปรากฏว่า ผู้นั้นกระทำผิดวินัยไม่ร้ายแรงก็ให้งดโทษ</a:t>
            </a:r>
          </a:p>
          <a:p>
            <a:pPr>
              <a:buNone/>
            </a:pPr>
            <a:r>
              <a:rPr lang="th-TH" b="1" dirty="0">
                <a:solidFill>
                  <a:schemeClr val="tx1"/>
                </a:solidFill>
                <a:latin typeface="TH SarabunIT๙" pitchFamily="34" charset="-34"/>
                <a:cs typeface="TH SarabunIT๙" pitchFamily="34" charset="-34"/>
              </a:rPr>
              <a:t> ๘.ข้อยกเว้น มิให้ใช้บังคับกับ</a:t>
            </a:r>
            <a:r>
              <a:rPr lang="th-TH" b="1" dirty="0" err="1">
                <a:solidFill>
                  <a:schemeClr val="tx1"/>
                </a:solidFill>
                <a:latin typeface="TH SarabunIT๙" pitchFamily="34" charset="-34"/>
                <a:cs typeface="TH SarabunIT๙" pitchFamily="34" charset="-34"/>
              </a:rPr>
              <a:t>ผู้ชึ่งถูก</a:t>
            </a:r>
            <a:r>
              <a:rPr lang="th-TH" b="1" dirty="0">
                <a:solidFill>
                  <a:schemeClr val="tx1"/>
                </a:solidFill>
                <a:latin typeface="TH SarabunIT๙" pitchFamily="34" charset="-34"/>
                <a:cs typeface="TH SarabunIT๙" pitchFamily="34" charset="-34"/>
              </a:rPr>
              <a:t>สั่งให้ออกจากราชการไว้ก่อน ตามมาตรา ๑๐๓ แห่งพระราชบัญญัติระเบียบข้าราชการครูและบุคลากรทางการศึกษา พ.ศ.๒๕๔๗</a:t>
            </a:r>
          </a:p>
          <a:p>
            <a:pPr>
              <a:buNone/>
            </a:pPr>
            <a:r>
              <a:rPr lang="th-TH" b="1" dirty="0">
                <a:solidFill>
                  <a:schemeClr val="tx1"/>
                </a:solidFill>
                <a:latin typeface="TH SarabunIT๙" pitchFamily="34" charset="-34"/>
                <a:cs typeface="TH SarabunIT๙" pitchFamily="34" charset="-34"/>
              </a:rPr>
              <a:t> ๙.กรณีที่ ป.ป.ช. หรือ </a:t>
            </a:r>
            <a:r>
              <a:rPr lang="th-TH" b="1" dirty="0" err="1">
                <a:solidFill>
                  <a:schemeClr val="tx1"/>
                </a:solidFill>
                <a:latin typeface="TH SarabunIT๙" pitchFamily="34" charset="-34"/>
                <a:cs typeface="TH SarabunIT๙" pitchFamily="34" charset="-34"/>
              </a:rPr>
              <a:t>ป.ป.ท.</a:t>
            </a:r>
            <a:r>
              <a:rPr lang="th-TH" b="1" dirty="0">
                <a:solidFill>
                  <a:schemeClr val="tx1"/>
                </a:solidFill>
                <a:latin typeface="TH SarabunIT๙" pitchFamily="34" charset="-34"/>
                <a:cs typeface="TH SarabunIT๙" pitchFamily="34" charset="-34"/>
              </a:rPr>
              <a:t> ชี้มูลความผิดข้าราชการซึ่งพ้นจากราชการไปแล้วนั้น การดำเนินการทางวินัยและสั่งลงโทษแก่ผู้นั้นให้เป็นไปตามหลักเกณฑ์และเงื่อนไข                  ที่กำหนดไว้ในกฎหมายประกอบรัฐธรรมนูญว่าด้วยการป้องกันและปราบปรามการทุจริต หรือกฎหมายว่าด้วยมาตรการของฝ่ายบริหารในการป้องกันและปราบปราม การทุจริต แล้วแต่กรณี </a:t>
            </a:r>
          </a:p>
          <a:p>
            <a:pPr>
              <a:buNone/>
            </a:pPr>
            <a:endParaRPr lang="th-TH" b="1" dirty="0">
              <a:solidFill>
                <a:schemeClr val="tx1"/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2" name="สี่เหลี่ยมผืนผ้า 1"/>
          <p:cNvSpPr/>
          <p:nvPr/>
        </p:nvSpPr>
        <p:spPr>
          <a:xfrm>
            <a:off x="335464" y="404664"/>
            <a:ext cx="8268984" cy="1077218"/>
          </a:xfrm>
          <a:prstGeom prst="rect">
            <a:avLst/>
          </a:prstGeom>
          <a:solidFill>
            <a:srgbClr val="FF66FF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th-TH" sz="3200" b="1" cap="small" dirty="0">
                <a:solidFill>
                  <a:srgbClr val="A2E3FE">
                    <a:lumMod val="10000"/>
                  </a:srgbClr>
                </a:solidFill>
                <a:latin typeface="TH SarabunIT๙" pitchFamily="34" charset="-34"/>
                <a:ea typeface="+mj-ea"/>
                <a:cs typeface="TH SarabunIT๙" pitchFamily="34" charset="-34"/>
              </a:rPr>
              <a:t>พระราชบัญญัติระเบียบข้าราชการครูและบุคลากรทางการศึกษา </a:t>
            </a:r>
            <a:br>
              <a:rPr lang="th-TH" sz="3200" b="1" cap="small" dirty="0">
                <a:solidFill>
                  <a:srgbClr val="A2E3FE">
                    <a:lumMod val="10000"/>
                  </a:srgbClr>
                </a:solidFill>
                <a:latin typeface="TH SarabunIT๙" pitchFamily="34" charset="-34"/>
                <a:ea typeface="+mj-ea"/>
                <a:cs typeface="TH SarabunIT๙" pitchFamily="34" charset="-34"/>
              </a:rPr>
            </a:br>
            <a:r>
              <a:rPr lang="th-TH" sz="3200" b="1" cap="small" dirty="0">
                <a:solidFill>
                  <a:srgbClr val="A2E3FE">
                    <a:lumMod val="10000"/>
                  </a:srgbClr>
                </a:solidFill>
                <a:latin typeface="TH SarabunIT๙" pitchFamily="34" charset="-34"/>
                <a:ea typeface="+mj-ea"/>
                <a:cs typeface="TH SarabunIT๙" pitchFamily="34" charset="-34"/>
              </a:rPr>
              <a:t>(ฉบับที่ 4) พ.ศ. 2562 มาตรา 102 มีหลักการสำคัญ ดังนี้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774345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WordArt 3"/>
          <p:cNvSpPr>
            <a:spLocks noChangeArrowheads="1" noChangeShapeType="1" noTextEdit="1"/>
          </p:cNvSpPr>
          <p:nvPr/>
        </p:nvSpPr>
        <p:spPr bwMode="auto">
          <a:xfrm rot="31956">
            <a:off x="2895600" y="2057400"/>
            <a:ext cx="41148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2630"/>
              </a:avLst>
            </a:prstTxWarp>
          </a:bodyPr>
          <a:lstStyle/>
          <a:p>
            <a:pPr algn="ctr"/>
            <a:r>
              <a:rPr lang="th-TH" sz="6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FF00">
                    <a:alpha val="50195"/>
                  </a:srgbClr>
                </a:solidFill>
                <a:effectLst>
                  <a:outerShdw dist="107763" dir="13500000" algn="ctr" rotWithShape="0">
                    <a:srgbClr val="9999FF"/>
                  </a:outerShdw>
                </a:effectLst>
                <a:latin typeface="Browallia New"/>
                <a:cs typeface="Browallia New"/>
              </a:rPr>
              <a:t>สวัสดีครับ</a:t>
            </a:r>
            <a:endParaRPr lang="th-TH" sz="6600" b="1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FFFF00">
                  <a:alpha val="50195"/>
                </a:srgbClr>
              </a:solidFill>
              <a:effectLst>
                <a:outerShdw dist="107763" dir="13500000" algn="ctr" rotWithShape="0">
                  <a:srgbClr val="9999FF"/>
                </a:outerShdw>
              </a:effectLst>
              <a:latin typeface="Browallia New"/>
              <a:cs typeface="Browallia New"/>
            </a:endParaRPr>
          </a:p>
        </p:txBody>
      </p:sp>
    </p:spTree>
    <p:extLst>
      <p:ext uri="{BB962C8B-B14F-4D97-AF65-F5344CB8AC3E}">
        <p14:creationId xmlns:p14="http://schemas.microsoft.com/office/powerpoint/2010/main" val="37757017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เฉลียง">
  <a:themeElements>
    <a:clrScheme name="เฉลียง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เฉลียง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เฉลียง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1480</TotalTime>
  <Words>452</Words>
  <Application>Microsoft Office PowerPoint</Application>
  <PresentationFormat>นำเสนอทางหน้าจอ (4:3)</PresentationFormat>
  <Paragraphs>23</Paragraphs>
  <Slides>7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8</vt:i4>
      </vt:variant>
      <vt:variant>
        <vt:lpstr>ธีม</vt:lpstr>
      </vt:variant>
      <vt:variant>
        <vt:i4>2</vt:i4>
      </vt:variant>
      <vt:variant>
        <vt:lpstr>ชื่อเรื่องสไลด์</vt:lpstr>
      </vt:variant>
      <vt:variant>
        <vt:i4>7</vt:i4>
      </vt:variant>
    </vt:vector>
  </HeadingPairs>
  <TitlesOfParts>
    <vt:vector size="17" baseType="lpstr">
      <vt:lpstr>Arial</vt:lpstr>
      <vt:lpstr>Browallia New</vt:lpstr>
      <vt:lpstr>Calibri</vt:lpstr>
      <vt:lpstr>Century Schoolbook</vt:lpstr>
      <vt:lpstr>TH SarabunIT๙</vt:lpstr>
      <vt:lpstr>TH SarabunPSK</vt:lpstr>
      <vt:lpstr>Wingdings</vt:lpstr>
      <vt:lpstr>Wingdings 2</vt:lpstr>
      <vt:lpstr>เฉลียง</vt:lpstr>
      <vt:lpstr>Office Theme</vt:lpstr>
      <vt:lpstr>งานนำเสนอ PowerPoint</vt:lpstr>
      <vt:lpstr>งานนำเสนอ PowerPoint</vt:lpstr>
      <vt:lpstr>        พระราชบัญญัติระเบียบข้าราชการครูและบุคลากรทางการศึกษา  (ฉบับที่ 4) พ.ศ. 2562 มาตรา 102 มีหลักการสำคัญ ดังนี้</vt:lpstr>
      <vt:lpstr>พระราชบัญญัติระเบียบข้าราชการครูและบุคลากรทางการศึกษา  (ฉบับที่ 4) พ.ศ. 2562 มาตรา 102 มีหลักการสำคัญ ดังนี้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HP27861</dc:creator>
  <cp:lastModifiedBy>ASUS</cp:lastModifiedBy>
  <cp:revision>99</cp:revision>
  <cp:lastPrinted>2021-03-19T11:34:06Z</cp:lastPrinted>
  <dcterms:created xsi:type="dcterms:W3CDTF">2019-07-08T07:29:23Z</dcterms:created>
  <dcterms:modified xsi:type="dcterms:W3CDTF">2021-09-11T08:51:22Z</dcterms:modified>
</cp:coreProperties>
</file>