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88" r:id="rId2"/>
    <p:sldMasterId id="2147483900" r:id="rId3"/>
  </p:sldMasterIdLst>
  <p:notesMasterIdLst>
    <p:notesMasterId r:id="rId70"/>
  </p:notesMasterIdLst>
  <p:handoutMasterIdLst>
    <p:handoutMasterId r:id="rId71"/>
  </p:handoutMasterIdLst>
  <p:sldIdLst>
    <p:sldId id="256" r:id="rId4"/>
    <p:sldId id="613" r:id="rId5"/>
    <p:sldId id="616" r:id="rId6"/>
    <p:sldId id="523" r:id="rId7"/>
    <p:sldId id="680" r:id="rId8"/>
    <p:sldId id="631" r:id="rId9"/>
    <p:sldId id="623" r:id="rId10"/>
    <p:sldId id="624" r:id="rId11"/>
    <p:sldId id="625" r:id="rId12"/>
    <p:sldId id="569" r:id="rId13"/>
    <p:sldId id="686" r:id="rId14"/>
    <p:sldId id="548" r:id="rId15"/>
    <p:sldId id="550" r:id="rId16"/>
    <p:sldId id="563" r:id="rId17"/>
    <p:sldId id="571" r:id="rId18"/>
    <p:sldId id="626" r:id="rId19"/>
    <p:sldId id="627" r:id="rId20"/>
    <p:sldId id="405" r:id="rId21"/>
    <p:sldId id="530" r:id="rId22"/>
    <p:sldId id="637" r:id="rId23"/>
    <p:sldId id="596" r:id="rId24"/>
    <p:sldId id="603" r:id="rId25"/>
    <p:sldId id="604" r:id="rId26"/>
    <p:sldId id="605" r:id="rId27"/>
    <p:sldId id="638" r:id="rId28"/>
    <p:sldId id="639" r:id="rId29"/>
    <p:sldId id="640" r:id="rId30"/>
    <p:sldId id="641" r:id="rId31"/>
    <p:sldId id="632" r:id="rId32"/>
    <p:sldId id="633" r:id="rId33"/>
    <p:sldId id="634" r:id="rId34"/>
    <p:sldId id="602" r:id="rId35"/>
    <p:sldId id="580" r:id="rId36"/>
    <p:sldId id="644" r:id="rId37"/>
    <p:sldId id="646" r:id="rId38"/>
    <p:sldId id="645" r:id="rId39"/>
    <p:sldId id="648" r:id="rId40"/>
    <p:sldId id="650" r:id="rId41"/>
    <p:sldId id="472" r:id="rId42"/>
    <p:sldId id="681" r:id="rId43"/>
    <p:sldId id="682" r:id="rId44"/>
    <p:sldId id="487" r:id="rId45"/>
    <p:sldId id="488" r:id="rId46"/>
    <p:sldId id="489" r:id="rId47"/>
    <p:sldId id="490" r:id="rId48"/>
    <p:sldId id="425" r:id="rId49"/>
    <p:sldId id="520" r:id="rId50"/>
    <p:sldId id="642" r:id="rId51"/>
    <p:sldId id="643" r:id="rId52"/>
    <p:sldId id="658" r:id="rId53"/>
    <p:sldId id="612" r:id="rId54"/>
    <p:sldId id="468" r:id="rId55"/>
    <p:sldId id="469" r:id="rId56"/>
    <p:sldId id="470" r:id="rId57"/>
    <p:sldId id="687" r:id="rId58"/>
    <p:sldId id="688" r:id="rId59"/>
    <p:sldId id="689" r:id="rId60"/>
    <p:sldId id="670" r:id="rId61"/>
    <p:sldId id="661" r:id="rId62"/>
    <p:sldId id="674" r:id="rId63"/>
    <p:sldId id="684" r:id="rId64"/>
    <p:sldId id="685" r:id="rId65"/>
    <p:sldId id="608" r:id="rId66"/>
    <p:sldId id="609" r:id="rId67"/>
    <p:sldId id="610" r:id="rId68"/>
    <p:sldId id="591" r:id="rId69"/>
  </p:sldIdLst>
  <p:sldSz cx="12188825" cy="6858000"/>
  <p:notesSz cx="6769100" cy="9906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66FF"/>
    <a:srgbClr val="B48900"/>
    <a:srgbClr val="C49500"/>
    <a:srgbClr val="FF9900"/>
    <a:srgbClr val="DE22D5"/>
    <a:srgbClr val="380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8" autoAdjust="0"/>
    <p:restoredTop sz="94660"/>
  </p:normalViewPr>
  <p:slideViewPr>
    <p:cSldViewPr>
      <p:cViewPr>
        <p:scale>
          <a:sx n="70" d="100"/>
          <a:sy n="70" d="100"/>
        </p:scale>
        <p:origin x="-912" y="-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4014" cy="495855"/>
          </a:xfrm>
          <a:prstGeom prst="rect">
            <a:avLst/>
          </a:prstGeom>
        </p:spPr>
        <p:txBody>
          <a:bodyPr vert="horz" lIns="91140" tIns="45570" rIns="91140" bIns="45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33506" y="0"/>
            <a:ext cx="2934014" cy="495855"/>
          </a:xfrm>
          <a:prstGeom prst="rect">
            <a:avLst/>
          </a:prstGeom>
        </p:spPr>
        <p:txBody>
          <a:bodyPr vert="horz" lIns="91140" tIns="45570" rIns="91140" bIns="45570" rtlCol="0"/>
          <a:lstStyle>
            <a:lvl1pPr algn="r">
              <a:defRPr sz="1200"/>
            </a:lvl1pPr>
          </a:lstStyle>
          <a:p>
            <a:fld id="{9D660578-F25D-4359-B184-78F4EA609A5E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08564"/>
            <a:ext cx="2934014" cy="495854"/>
          </a:xfrm>
          <a:prstGeom prst="rect">
            <a:avLst/>
          </a:prstGeom>
        </p:spPr>
        <p:txBody>
          <a:bodyPr vert="horz" lIns="91140" tIns="45570" rIns="91140" bIns="45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33506" y="9408564"/>
            <a:ext cx="2934014" cy="495854"/>
          </a:xfrm>
          <a:prstGeom prst="rect">
            <a:avLst/>
          </a:prstGeom>
        </p:spPr>
        <p:txBody>
          <a:bodyPr vert="horz" lIns="91140" tIns="45570" rIns="91140" bIns="45570" rtlCol="0" anchor="b"/>
          <a:lstStyle>
            <a:lvl1pPr algn="r">
              <a:defRPr sz="1200"/>
            </a:lvl1pPr>
          </a:lstStyle>
          <a:p>
            <a:fld id="{C1987DD6-981E-448F-BB4C-88EB1395D9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4014" cy="495855"/>
          </a:xfrm>
          <a:prstGeom prst="rect">
            <a:avLst/>
          </a:prstGeom>
        </p:spPr>
        <p:txBody>
          <a:bodyPr vert="horz" lIns="91152" tIns="45576" rIns="91152" bIns="45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33506" y="0"/>
            <a:ext cx="2934014" cy="495855"/>
          </a:xfrm>
          <a:prstGeom prst="rect">
            <a:avLst/>
          </a:prstGeom>
        </p:spPr>
        <p:txBody>
          <a:bodyPr vert="horz" lIns="91152" tIns="45576" rIns="91152" bIns="45576" rtlCol="0"/>
          <a:lstStyle>
            <a:lvl1pPr algn="r">
              <a:defRPr sz="1200"/>
            </a:lvl1pPr>
          </a:lstStyle>
          <a:p>
            <a:fld id="{6D2BE9BD-2262-42E4-B9AE-D8D8731AFDE0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2" tIns="45576" rIns="91152" bIns="45576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595" y="4705074"/>
            <a:ext cx="5415912" cy="4457937"/>
          </a:xfrm>
          <a:prstGeom prst="rect">
            <a:avLst/>
          </a:prstGeom>
        </p:spPr>
        <p:txBody>
          <a:bodyPr vert="horz" lIns="91152" tIns="45576" rIns="91152" bIns="45576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08563"/>
            <a:ext cx="2934014" cy="495854"/>
          </a:xfrm>
          <a:prstGeom prst="rect">
            <a:avLst/>
          </a:prstGeom>
        </p:spPr>
        <p:txBody>
          <a:bodyPr vert="horz" lIns="91152" tIns="45576" rIns="91152" bIns="45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33506" y="9408563"/>
            <a:ext cx="2934014" cy="495854"/>
          </a:xfrm>
          <a:prstGeom prst="rect">
            <a:avLst/>
          </a:prstGeom>
        </p:spPr>
        <p:txBody>
          <a:bodyPr vert="horz" lIns="91152" tIns="45576" rIns="91152" bIns="45576" rtlCol="0" anchor="b"/>
          <a:lstStyle>
            <a:lvl1pPr algn="r">
              <a:defRPr sz="1200"/>
            </a:lvl1pPr>
          </a:lstStyle>
          <a:p>
            <a:fld id="{3ECE06FA-04E6-433E-9A6E-4B80F08E6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4138" y="742950"/>
            <a:ext cx="6600825" cy="37147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6FA-04E6-433E-9A6E-4B80F08E6E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0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735" y="1110663"/>
            <a:ext cx="2286000" cy="507868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866" y="4117728"/>
            <a:ext cx="3657600" cy="511931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1214864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745721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2218366" y="5788152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2539339" y="4495800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766932" y="4928702"/>
            <a:ext cx="812588" cy="517524"/>
          </a:xfrm>
        </p:spPr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234618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3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2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8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0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5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8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5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9954207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44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6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E5FB-DE63-42AB-9ED2-46B362B3DEBB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7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2F65A-4F45-413B-9185-6D6974F4F0CA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F7D51-5BA0-4192-9C2A-AFE8CE372822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FBC66-53A7-46C0-B5E2-7F13A7B91C94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B7F5-7D4C-4B26-9BA2-5EDF852EEC40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8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3A2A-4B23-43FA-9CD3-B336F8E6232F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9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CDBB7-AB26-4726-9664-4EF37736E163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1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7206" y="2895600"/>
            <a:ext cx="8227457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047206" y="5010150"/>
            <a:ext cx="8227457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28916" y="1106998"/>
            <a:ext cx="2286000" cy="507868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3116" y="4114867"/>
            <a:ext cx="3657600" cy="51193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765812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2218366" y="5791200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2504734" y="4479888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1212743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787023" y="4928702"/>
            <a:ext cx="812588" cy="517524"/>
          </a:xfrm>
        </p:spPr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F2CFD-BC04-4D8F-84FA-1EF260DD8602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9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55CF6-E1AA-440E-82AA-2884B4501A0B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49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B33E2-7B4D-4C51-8BA4-168A0D740E86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4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3846-4997-4DFC-B8F1-1DB982D55B1D}" type="slidenum">
              <a:rPr lang="es-ES" altLang="th-TH">
                <a:solidFill>
                  <a:srgbClr val="000000"/>
                </a:solidFill>
              </a:rPr>
              <a:pPr/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569218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05578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441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5827782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609441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5789692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5545094" y="3124280"/>
            <a:ext cx="6309360" cy="60944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9080675" y="274320"/>
            <a:ext cx="203553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406294" y="274320"/>
            <a:ext cx="7516442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5516145" y="3124280"/>
            <a:ext cx="6309360" cy="60944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8227457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9018715" y="264795"/>
            <a:ext cx="2031471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4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9954207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10451656" y="1017910"/>
            <a:ext cx="2011680" cy="51193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13/09/64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9850665" y="3676343"/>
            <a:ext cx="3200400" cy="48755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0157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0835866" y="5734050"/>
            <a:ext cx="812588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2AEB6-3029-4A90-ACDD-E39CEFE7FE22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13/09/64</a:t>
            </a:fld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6A20B-182C-4D8B-AD7C-1F621A92819B}" type="slidenum">
              <a:rPr lang="th-TH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10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modificar el estilo de texto del patrón</a:t>
            </a:r>
          </a:p>
          <a:p>
            <a:pPr lvl="1"/>
            <a:r>
              <a:rPr lang="es-ES" altLang="th-TH" smtClean="0"/>
              <a:t>Segundo nivel</a:t>
            </a:r>
          </a:p>
          <a:p>
            <a:pPr lvl="2"/>
            <a:r>
              <a:rPr lang="es-ES" altLang="th-TH" smtClean="0"/>
              <a:t>Tercer nivel</a:t>
            </a:r>
          </a:p>
          <a:p>
            <a:pPr lvl="3"/>
            <a:r>
              <a:rPr lang="es-ES" altLang="th-TH" smtClean="0"/>
              <a:t>Cuarto nivel</a:t>
            </a:r>
          </a:p>
          <a:p>
            <a:pPr lvl="4"/>
            <a:r>
              <a:rPr lang="es-ES" altLang="th-TH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5E0A8-A3F8-4E24-85A2-511FF9EA1EDB}" type="slidenum">
              <a:rPr lang="es-ES" altLang="th-T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8682" y="2581311"/>
            <a:ext cx="10360501" cy="173157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พ.ร.บ.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ประกอบรัฐธรรมนูญว่าด้วยการป้องกัน</a:t>
            </a: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b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ปราบปราม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การทุจริต พ.ศ.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2561</a:t>
            </a: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14" y="260648"/>
            <a:ext cx="2656640" cy="225873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8929" y="3861048"/>
            <a:ext cx="7294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</a:t>
            </a:r>
          </a:p>
          <a:p>
            <a:pPr algn="ctr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นายประณต ศรีละพันธ์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นายณฐ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แก่นวงศ์</a:t>
            </a:r>
            <a:r>
              <a:rPr lang="th-TH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ษา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พนักงานไต่สวน </a:t>
            </a:r>
          </a:p>
          <a:p>
            <a:pPr algn="ctr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 ป.ป.ช. ประจำจังหวัดศรีสะ</a:t>
            </a:r>
            <a:r>
              <a:rPr lang="th-TH" sz="36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เกษ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14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158" y="764704"/>
            <a:ext cx="10174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cs typeface="+mj-cs"/>
              </a:rPr>
              <a:t>ภารกิจหลัก </a:t>
            </a:r>
            <a:r>
              <a:rPr lang="en-US" sz="8000" b="1" dirty="0" smtClean="0">
                <a:solidFill>
                  <a:schemeClr val="bg1"/>
                </a:solidFill>
                <a:cs typeface="+mj-cs"/>
              </a:rPr>
              <a:t>3 </a:t>
            </a:r>
            <a:r>
              <a:rPr lang="th-TH" sz="8000" b="1" dirty="0" smtClean="0">
                <a:solidFill>
                  <a:schemeClr val="bg1"/>
                </a:solidFill>
                <a:cs typeface="+mj-cs"/>
              </a:rPr>
              <a:t>ด้าน</a:t>
            </a:r>
          </a:p>
          <a:p>
            <a:r>
              <a:rPr lang="en-US" sz="8000" dirty="0" smtClean="0">
                <a:solidFill>
                  <a:schemeClr val="bg1"/>
                </a:solidFill>
                <a:cs typeface="+mj-cs"/>
              </a:rPr>
              <a:t>1.</a:t>
            </a:r>
            <a:r>
              <a:rPr lang="th-TH" sz="8000" dirty="0" smtClean="0">
                <a:solidFill>
                  <a:schemeClr val="bg1"/>
                </a:solidFill>
                <a:cs typeface="+mj-cs"/>
              </a:rPr>
              <a:t> ป้องกันการทุจริต</a:t>
            </a:r>
          </a:p>
          <a:p>
            <a:r>
              <a:rPr lang="en-US" sz="8000" dirty="0" smtClean="0">
                <a:solidFill>
                  <a:schemeClr val="bg1"/>
                </a:solidFill>
                <a:cs typeface="+mj-cs"/>
              </a:rPr>
              <a:t>2.</a:t>
            </a:r>
            <a:r>
              <a:rPr lang="th-TH" sz="8000" dirty="0" smtClean="0">
                <a:solidFill>
                  <a:schemeClr val="bg1"/>
                </a:solidFill>
                <a:cs typeface="+mj-cs"/>
              </a:rPr>
              <a:t> ตรวจสอบทรัพย์สิน</a:t>
            </a:r>
          </a:p>
          <a:p>
            <a:r>
              <a:rPr lang="en-US" sz="8000" b="1" dirty="0" smtClean="0">
                <a:solidFill>
                  <a:schemeClr val="bg1"/>
                </a:solidFill>
                <a:cs typeface="+mj-cs"/>
              </a:rPr>
              <a:t>3.</a:t>
            </a:r>
            <a:r>
              <a:rPr lang="th-TH" sz="80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th-TH" sz="8000" b="1" u="sng" dirty="0" smtClean="0">
                <a:solidFill>
                  <a:schemeClr val="bg1"/>
                </a:solidFill>
                <a:cs typeface="+mj-cs"/>
              </a:rPr>
              <a:t>ปราบปรามการทุจริต</a:t>
            </a:r>
            <a:endParaRPr lang="en-US" sz="8000" b="1" u="sng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15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25216" r="25360" b="21551"/>
          <a:stretch/>
        </p:blipFill>
        <p:spPr bwMode="auto">
          <a:xfrm>
            <a:off x="0" y="1868"/>
            <a:ext cx="12224692" cy="68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199143" y="404664"/>
            <a:ext cx="2111685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71044" y="555066"/>
            <a:ext cx="1406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6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29310" r="25117" b="9268"/>
          <a:stretch/>
        </p:blipFill>
        <p:spPr bwMode="auto">
          <a:xfrm>
            <a:off x="14862" y="0"/>
            <a:ext cx="121739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3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27801" r="24996" b="9699"/>
          <a:stretch/>
        </p:blipFill>
        <p:spPr bwMode="auto">
          <a:xfrm>
            <a:off x="-27374" y="0"/>
            <a:ext cx="12216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27586" r="24754" b="9052"/>
          <a:stretch/>
        </p:blipFill>
        <p:spPr bwMode="auto">
          <a:xfrm>
            <a:off x="0" y="-10890"/>
            <a:ext cx="12186260" cy="686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23922" r="25360" b="14655"/>
          <a:stretch/>
        </p:blipFill>
        <p:spPr bwMode="auto">
          <a:xfrm>
            <a:off x="0" y="12576"/>
            <a:ext cx="12188826" cy="68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27244" y="260648"/>
            <a:ext cx="1919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th-TH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15201" y="260648"/>
            <a:ext cx="1631756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9091804-AC69-4615-82F6-23A862DEECB9}"/>
              </a:ext>
            </a:extLst>
          </p:cNvPr>
          <p:cNvSpPr/>
          <p:nvPr/>
        </p:nvSpPr>
        <p:spPr>
          <a:xfrm>
            <a:off x="0" y="981433"/>
            <a:ext cx="12188825" cy="1224835"/>
          </a:xfrm>
          <a:prstGeom prst="roundRect">
            <a:avLst/>
          </a:prstGeom>
          <a:solidFill>
            <a:srgbClr val="45C2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พระราชบัญญัติประกอบรัฐธรรมนูญว่าด้วยการป้องกันและปราบปราม</a:t>
            </a:r>
            <a:br>
              <a:rPr lang="th-TH" sz="3200" b="1" dirty="0">
                <a:cs typeface="+mj-cs"/>
              </a:rPr>
            </a:br>
            <a:r>
              <a:rPr lang="th-TH" sz="3200" b="1" dirty="0">
                <a:cs typeface="+mj-cs"/>
              </a:rPr>
              <a:t>การทุจริต พ.ศ. ๒๕๖๑</a:t>
            </a:r>
            <a:endParaRPr lang="th-TH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0C15CE7-C8C0-4A07-839C-790ADF64D408}"/>
              </a:ext>
            </a:extLst>
          </p:cNvPr>
          <p:cNvGrpSpPr/>
          <p:nvPr/>
        </p:nvGrpSpPr>
        <p:grpSpPr>
          <a:xfrm>
            <a:off x="29332" y="2491747"/>
            <a:ext cx="1841571" cy="726978"/>
            <a:chOff x="1419997" y="4502870"/>
            <a:chExt cx="1018742" cy="6702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DA9E23D-B1EC-4D80-917A-B454A2A593F8}"/>
                </a:ext>
              </a:extLst>
            </p:cNvPr>
            <p:cNvSpPr/>
            <p:nvPr/>
          </p:nvSpPr>
          <p:spPr>
            <a:xfrm>
              <a:off x="1419997" y="4571060"/>
              <a:ext cx="1018742" cy="533834"/>
            </a:xfrm>
            <a:prstGeom prst="roundRect">
              <a:avLst/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0C959F32-C5C0-4631-94D2-88CF826BFD09}"/>
                </a:ext>
              </a:extLst>
            </p:cNvPr>
            <p:cNvSpPr/>
            <p:nvPr/>
          </p:nvSpPr>
          <p:spPr>
            <a:xfrm>
              <a:off x="1527821" y="4502870"/>
              <a:ext cx="796128" cy="6702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8D42C6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มาตรา ๔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E9921B0-EFB1-4E64-8252-6FFE5E70528B}"/>
              </a:ext>
            </a:extLst>
          </p:cNvPr>
          <p:cNvSpPr/>
          <p:nvPr/>
        </p:nvSpPr>
        <p:spPr>
          <a:xfrm>
            <a:off x="2000556" y="2206268"/>
            <a:ext cx="10044967" cy="4651733"/>
          </a:xfrm>
          <a:prstGeom prst="roundRect">
            <a:avLst/>
          </a:prstGeom>
          <a:gradFill flip="none" rotWithShape="1">
            <a:gsLst>
              <a:gs pos="37000">
                <a:srgbClr val="023058"/>
              </a:gs>
              <a:gs pos="98000">
                <a:srgbClr val="26CBD5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dirty="0">
                <a:cs typeface="+mj-cs"/>
              </a:rPr>
              <a:t>	“เจ้าหน้าที่ของรัฐ” หมายความว่า ข้าราชการหรือพนักงานส่วนท้องถิ่นซึ่งมีตำแหน่งหรือเงินเดือนประจำ ผู้ปฏิบัติงานในหน่วยงานของรัฐหรือในรัฐวิสาหกิจ ผู้บริหารท้องถิ่น รองผู้บริหารท้องถิ่น ผู้ช่วยผู้บริหารท้องถิ่น และสมาชิกสภาท้องถิ่นขององค์กรปกครองส่วนท้องถิ่น เจ้าพนักงานตามกฎหมาย ว่าด้วยลักษณะปกครองท้องที่ หรือเจ้าพนักงานอื่นตามที่กฎหมายบัญญัติ และให้หมายความรวมถึงกรรมการ อนุกรรมการ ลูกจ้างของส่วนราชการ หน่วยงานของรัฐ หรือรัฐวิสาหกิจ และบุคคลหรือคณะบุคคล บรรดาซึ่งมีกฎหมายกำหนดให้ใช้อำนาจหรือได้รับมอบให้ใช้อำ</a:t>
            </a:r>
            <a:r>
              <a:rPr lang="th-TH" dirty="0" smtClean="0">
                <a:cs typeface="+mj-cs"/>
              </a:rPr>
              <a:t>นาทาง</a:t>
            </a:r>
            <a:r>
              <a:rPr lang="th-TH" dirty="0">
                <a:cs typeface="+mj-cs"/>
              </a:rPr>
              <a:t>ปกครองที่จัดตั้งขึ้นในระบบราชการ รัฐวิสาหกิจ หรือกิจการอื่นของรัฐด้วย ได้แก่ </a:t>
            </a:r>
            <a:endParaRPr lang="en-US" dirty="0">
              <a:cs typeface="+mj-cs"/>
            </a:endParaRPr>
          </a:p>
          <a:p>
            <a:pPr algn="thaiDi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965A5FD-89D7-4CE2-9907-83E6DE30BC24}"/>
              </a:ext>
            </a:extLst>
          </p:cNvPr>
          <p:cNvSpPr/>
          <p:nvPr/>
        </p:nvSpPr>
        <p:spPr>
          <a:xfrm>
            <a:off x="106508" y="87330"/>
            <a:ext cx="4740091" cy="683322"/>
          </a:xfrm>
          <a:prstGeom prst="roundRect">
            <a:avLst/>
          </a:prstGeom>
          <a:solidFill>
            <a:srgbClr val="F4772B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ความหมาย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เจ้าหน้าที่ของ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รัฐ</a:t>
            </a:r>
          </a:p>
        </p:txBody>
      </p:sp>
    </p:spTree>
    <p:extLst>
      <p:ext uri="{BB962C8B-B14F-4D97-AF65-F5344CB8AC3E}">
        <p14:creationId xmlns:p14="http://schemas.microsoft.com/office/powerpoint/2010/main" val="3706682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9091804-AC69-4615-82F6-23A862DEECB9}"/>
              </a:ext>
            </a:extLst>
          </p:cNvPr>
          <p:cNvSpPr/>
          <p:nvPr/>
        </p:nvSpPr>
        <p:spPr>
          <a:xfrm>
            <a:off x="0" y="770653"/>
            <a:ext cx="12188825" cy="993913"/>
          </a:xfrm>
          <a:prstGeom prst="roundRect">
            <a:avLst/>
          </a:prstGeom>
          <a:solidFill>
            <a:srgbClr val="45C2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พระราชบัญญัติประกอบรัฐธรรมนูญว่าด้วยการป้องกันและปราบปราม</a:t>
            </a:r>
            <a:br>
              <a:rPr lang="th-TH" sz="3200" b="1" dirty="0">
                <a:cs typeface="+mj-cs"/>
              </a:rPr>
            </a:br>
            <a:r>
              <a:rPr lang="th-TH" sz="3200" b="1" dirty="0">
                <a:cs typeface="+mj-cs"/>
              </a:rPr>
              <a:t>การทุจริต พ.ศ. ๒๕๖๑</a:t>
            </a:r>
            <a:endParaRPr lang="th-TH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0C15CE7-C8C0-4A07-839C-790ADF64D408}"/>
              </a:ext>
            </a:extLst>
          </p:cNvPr>
          <p:cNvGrpSpPr/>
          <p:nvPr/>
        </p:nvGrpSpPr>
        <p:grpSpPr>
          <a:xfrm>
            <a:off x="54037" y="1841908"/>
            <a:ext cx="1841571" cy="733739"/>
            <a:chOff x="1419997" y="4499752"/>
            <a:chExt cx="1018742" cy="6764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DA9E23D-B1EC-4D80-917A-B454A2A593F8}"/>
                </a:ext>
              </a:extLst>
            </p:cNvPr>
            <p:cNvSpPr/>
            <p:nvPr/>
          </p:nvSpPr>
          <p:spPr>
            <a:xfrm>
              <a:off x="1419997" y="4571060"/>
              <a:ext cx="1018742" cy="533834"/>
            </a:xfrm>
            <a:prstGeom prst="roundRect">
              <a:avLst/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0C959F32-C5C0-4631-94D2-88CF826BFD09}"/>
                </a:ext>
              </a:extLst>
            </p:cNvPr>
            <p:cNvSpPr/>
            <p:nvPr/>
          </p:nvSpPr>
          <p:spPr>
            <a:xfrm>
              <a:off x="1527821" y="4499752"/>
              <a:ext cx="796128" cy="6764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8D42C6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มาตรา ๔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E9921B0-EFB1-4E64-8252-6FFE5E70528B}"/>
              </a:ext>
            </a:extLst>
          </p:cNvPr>
          <p:cNvSpPr/>
          <p:nvPr/>
        </p:nvSpPr>
        <p:spPr>
          <a:xfrm>
            <a:off x="1895609" y="1841907"/>
            <a:ext cx="10293217" cy="4928764"/>
          </a:xfrm>
          <a:prstGeom prst="roundRect">
            <a:avLst/>
          </a:prstGeom>
          <a:gradFill flip="none" rotWithShape="1">
            <a:gsLst>
              <a:gs pos="37000">
                <a:srgbClr val="023058"/>
              </a:gs>
              <a:gs pos="98000">
                <a:srgbClr val="26CBD5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cs typeface="+mj-cs"/>
            </a:endParaRPr>
          </a:p>
          <a:p>
            <a:r>
              <a:rPr lang="th-TH" dirty="0" smtClean="0">
                <a:cs typeface="+mj-cs"/>
              </a:rPr>
              <a:t>๑. </a:t>
            </a:r>
            <a:r>
              <a:rPr lang="th-TH" dirty="0">
                <a:cs typeface="+mj-cs"/>
              </a:rPr>
              <a:t>ข้าราชการหรือพนักงานส่วนท้องถิ่น</a:t>
            </a:r>
          </a:p>
          <a:p>
            <a:r>
              <a:rPr lang="th-TH" dirty="0">
                <a:cs typeface="+mj-cs"/>
              </a:rPr>
              <a:t>๒. ผู้ปฏิบัติงานในหน่วยงานอื่นของรัฐหรือในรัฐวิสาหกิจ</a:t>
            </a:r>
          </a:p>
          <a:p>
            <a:r>
              <a:rPr lang="th-TH" dirty="0">
                <a:cs typeface="+mj-cs"/>
              </a:rPr>
              <a:t>๓. ผู้บริหารท้องถิ่น /รองผู้บริหารท้องถิ่น /ผู้ช่วยผู้บริหารท้องถิ่น</a:t>
            </a:r>
          </a:p>
          <a:p>
            <a:r>
              <a:rPr lang="th-TH" dirty="0">
                <a:cs typeface="+mj-cs"/>
              </a:rPr>
              <a:t>๔. สมาชิกสภาท้องถิ่น</a:t>
            </a:r>
          </a:p>
          <a:p>
            <a:r>
              <a:rPr lang="th-TH" dirty="0">
                <a:cs typeface="+mj-cs"/>
              </a:rPr>
              <a:t>๕. เจ้าพนักงานตามกฎหมายว่าด้วยลักษณะปกครองท้องที่ ได้แก่กำนัน ผู้ใหญ่บ้าน ผู้ช่วยผู้ใหญ่บ้าน แพทย์ประจำตำบล สารวัตรกำนัน</a:t>
            </a:r>
          </a:p>
          <a:p>
            <a:r>
              <a:rPr lang="th-TH" dirty="0">
                <a:cs typeface="+mj-cs"/>
              </a:rPr>
              <a:t>๖. เจ้าพนักงานอื่นตามที่กฎหมายบัญญัติ</a:t>
            </a:r>
          </a:p>
          <a:p>
            <a:r>
              <a:rPr lang="th-TH" dirty="0">
                <a:cs typeface="+mj-cs"/>
              </a:rPr>
              <a:t>๗. กรรมการ อนุกรรมการ ลูกจ้างของส่วนราชการ หน่วยงานของรัฐหรือรัฐวิสาหกิจ</a:t>
            </a:r>
          </a:p>
          <a:p>
            <a:r>
              <a:rPr lang="th-TH" dirty="0">
                <a:cs typeface="+mj-cs"/>
              </a:rPr>
              <a:t>๘. บุคคลหรือคณะบุคคลซึ่งมีกฎหมายกำหนดให้ใช้อำนาจหรือได้รับมอบให้ใช้อำนาจทางปกครองที่จัดตั้งขึ้นในระบบราชการ รัฐวิสาหกิจ หรือกิจการอื่นของรัฐ</a:t>
            </a:r>
          </a:p>
          <a:p>
            <a:pPr algn="thaiDi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965A5FD-89D7-4CE2-9907-83E6DE30BC24}"/>
              </a:ext>
            </a:extLst>
          </p:cNvPr>
          <p:cNvSpPr/>
          <p:nvPr/>
        </p:nvSpPr>
        <p:spPr>
          <a:xfrm>
            <a:off x="106508" y="87330"/>
            <a:ext cx="4644106" cy="683322"/>
          </a:xfrm>
          <a:prstGeom prst="roundRect">
            <a:avLst/>
          </a:prstGeom>
          <a:solidFill>
            <a:srgbClr val="F4772B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ความหมาย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เจ้าหน้าที่ของ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รัฐ</a:t>
            </a:r>
          </a:p>
        </p:txBody>
      </p:sp>
    </p:spTree>
    <p:extLst>
      <p:ext uri="{BB962C8B-B14F-4D97-AF65-F5344CB8AC3E}">
        <p14:creationId xmlns:p14="http://schemas.microsoft.com/office/powerpoint/2010/main" val="1676732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D87D"/>
            </a:gs>
            <a:gs pos="75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597" y="116633"/>
            <a:ext cx="12188825" cy="6461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500" b="1" dirty="0" smtClean="0">
                <a:solidFill>
                  <a:prstClr val="white"/>
                </a:solidFill>
                <a:latin typeface="TH SarabunIT๙" pitchFamily="34" charset="-34"/>
              </a:rPr>
              <a:t>แผนผัง</a:t>
            </a:r>
            <a:endParaRPr lang="th-TH" sz="3500" b="1" dirty="0">
              <a:solidFill>
                <a:prstClr val="white"/>
              </a:solidFill>
            </a:endParaRPr>
          </a:p>
        </p:txBody>
      </p:sp>
      <p:pic>
        <p:nvPicPr>
          <p:cNvPr id="7" name="Picture 28" descr="logo1200t3 copy"/>
          <p:cNvPicPr preferRelativeResize="0"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94683" y="1"/>
            <a:ext cx="51633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0864" y="807096"/>
            <a:ext cx="6047097" cy="461665"/>
          </a:xfrm>
          <a:prstGeom prst="rect">
            <a:avLst/>
          </a:prstGeom>
          <a:gradFill>
            <a:gsLst>
              <a:gs pos="47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solidFill>
                  <a:prstClr val="black"/>
                </a:solidFill>
              </a:rPr>
              <a:t>เจ้าพนักงานของรัฐ</a:t>
            </a:r>
            <a:endParaRPr lang="th-TH" sz="2400" b="1" u="sn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664" y="1628801"/>
            <a:ext cx="3185477" cy="45243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solidFill>
                  <a:prstClr val="black"/>
                </a:solidFill>
              </a:rPr>
              <a:t>๑.เจ้าหน้าที่ของรัฐ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๑. </a:t>
            </a:r>
            <a:r>
              <a:rPr lang="th-TH" sz="1600" b="1" i="1" u="sng" spc="-20" dirty="0" smtClean="0">
                <a:solidFill>
                  <a:prstClr val="black"/>
                </a:solidFill>
              </a:rPr>
              <a:t>ข้าราชการ</a:t>
            </a:r>
            <a:r>
              <a:rPr lang="th-TH" sz="1600" spc="-20" dirty="0">
                <a:solidFill>
                  <a:prstClr val="black"/>
                </a:solidFill>
              </a:rPr>
              <a:t>หรือพนักงาน</a:t>
            </a:r>
            <a:r>
              <a:rPr lang="th-TH" sz="1600" spc="-20" dirty="0" smtClean="0">
                <a:solidFill>
                  <a:prstClr val="black"/>
                </a:solidFill>
              </a:rPr>
              <a:t>ส่วนท้องถิ่น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๒. ผู้ปฏิบัติงาน</a:t>
            </a:r>
            <a:r>
              <a:rPr lang="th-TH" sz="1600" dirty="0">
                <a:solidFill>
                  <a:prstClr val="black"/>
                </a:solidFill>
              </a:rPr>
              <a:t>ในหน่วยงาน</a:t>
            </a:r>
            <a:r>
              <a:rPr lang="th-TH" sz="1600" dirty="0" smtClean="0">
                <a:solidFill>
                  <a:prstClr val="black"/>
                </a:solidFill>
              </a:rPr>
              <a:t>อื่น</a:t>
            </a:r>
            <a:r>
              <a:rPr lang="th-TH" sz="1600" dirty="0">
                <a:solidFill>
                  <a:prstClr val="black"/>
                </a:solidFill>
              </a:rPr>
              <a:t>ของรัฐ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     หรือ</a:t>
            </a:r>
            <a:r>
              <a:rPr lang="th-TH" sz="1600" dirty="0">
                <a:solidFill>
                  <a:prstClr val="black"/>
                </a:solidFill>
              </a:rPr>
              <a:t>ใน</a:t>
            </a:r>
            <a:r>
              <a:rPr lang="th-TH" sz="1600" dirty="0" smtClean="0">
                <a:solidFill>
                  <a:prstClr val="black"/>
                </a:solidFill>
              </a:rPr>
              <a:t>รัฐวิสาหกิจ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๓. </a:t>
            </a:r>
            <a:r>
              <a:rPr lang="th-TH" sz="1600" dirty="0">
                <a:solidFill>
                  <a:prstClr val="black"/>
                </a:solidFill>
              </a:rPr>
              <a:t>ผู้บริหาร</a:t>
            </a:r>
            <a:r>
              <a:rPr lang="th-TH" sz="1600" dirty="0" smtClean="0">
                <a:solidFill>
                  <a:prstClr val="black"/>
                </a:solidFill>
              </a:rPr>
              <a:t>ท้องถิ่น/ รองฯ / ผู้ช่วยฯ</a:t>
            </a:r>
            <a:endParaRPr lang="th-TH" sz="1600" dirty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๔. สมาชิก</a:t>
            </a:r>
            <a:r>
              <a:rPr lang="th-TH" sz="1600" dirty="0">
                <a:solidFill>
                  <a:prstClr val="black"/>
                </a:solidFill>
              </a:rPr>
              <a:t>สภา</a:t>
            </a:r>
            <a:r>
              <a:rPr lang="th-TH" sz="1600" dirty="0" smtClean="0">
                <a:solidFill>
                  <a:prstClr val="black"/>
                </a:solidFill>
              </a:rPr>
              <a:t>ท้องถิ่น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๕. เจ้า</a:t>
            </a:r>
            <a:r>
              <a:rPr lang="th-TH" sz="1600" dirty="0">
                <a:solidFill>
                  <a:prstClr val="black"/>
                </a:solidFill>
              </a:rPr>
              <a:t>พนักงานตามกฎหมาย</a:t>
            </a:r>
            <a:r>
              <a:rPr lang="th-TH" sz="1600" dirty="0" smtClean="0">
                <a:solidFill>
                  <a:prstClr val="black"/>
                </a:solidFill>
              </a:rPr>
              <a:t>ว่า</a:t>
            </a:r>
            <a:r>
              <a:rPr lang="th-TH" sz="1600" dirty="0">
                <a:solidFill>
                  <a:prstClr val="black"/>
                </a:solidFill>
              </a:rPr>
              <a:t>ด้วย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ลักษณะ</a:t>
            </a:r>
            <a:r>
              <a:rPr lang="th-TH" sz="1600" dirty="0">
                <a:solidFill>
                  <a:prstClr val="black"/>
                </a:solidFill>
              </a:rPr>
              <a:t>ปกครอง</a:t>
            </a:r>
            <a:r>
              <a:rPr lang="th-TH" sz="1600" dirty="0" smtClean="0">
                <a:solidFill>
                  <a:prstClr val="black"/>
                </a:solidFill>
              </a:rPr>
              <a:t>ท้องที่ /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เจ้า</a:t>
            </a:r>
            <a:r>
              <a:rPr lang="th-TH" sz="1600" dirty="0">
                <a:solidFill>
                  <a:prstClr val="black"/>
                </a:solidFill>
              </a:rPr>
              <a:t>พนักงานอื่น</a:t>
            </a:r>
            <a:r>
              <a:rPr lang="th-TH" sz="1600" dirty="0" smtClean="0">
                <a:solidFill>
                  <a:prstClr val="black"/>
                </a:solidFill>
              </a:rPr>
              <a:t>ตามที่กฎหมาย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บัญญัติ 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๖. กรรมการ </a:t>
            </a:r>
            <a:r>
              <a:rPr lang="th-TH" sz="1600" dirty="0">
                <a:solidFill>
                  <a:prstClr val="black"/>
                </a:solidFill>
              </a:rPr>
              <a:t>อนุกรรมการ </a:t>
            </a:r>
            <a:r>
              <a:rPr lang="th-TH" sz="1600" dirty="0" smtClean="0">
                <a:solidFill>
                  <a:prstClr val="black"/>
                </a:solidFill>
              </a:rPr>
              <a:t>ลูกจ้าง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ของ</a:t>
            </a:r>
            <a:r>
              <a:rPr lang="th-TH" sz="1600" dirty="0">
                <a:solidFill>
                  <a:prstClr val="black"/>
                </a:solidFill>
              </a:rPr>
              <a:t>ส่วน</a:t>
            </a:r>
            <a:r>
              <a:rPr lang="th-TH" sz="1600" dirty="0" smtClean="0">
                <a:solidFill>
                  <a:prstClr val="black"/>
                </a:solidFill>
              </a:rPr>
              <a:t>ราชการหน่วยงาน</a:t>
            </a:r>
            <a:r>
              <a:rPr lang="th-TH" sz="1600" dirty="0">
                <a:solidFill>
                  <a:prstClr val="black"/>
                </a:solidFill>
              </a:rPr>
              <a:t>ของรัฐ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หรือ</a:t>
            </a:r>
            <a:r>
              <a:rPr lang="th-TH" sz="1600" dirty="0">
                <a:solidFill>
                  <a:prstClr val="black"/>
                </a:solidFill>
              </a:rPr>
              <a:t>รัฐวิสาหกิจ 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๗. บุคคลหรือคณะ</a:t>
            </a:r>
            <a:r>
              <a:rPr lang="th-TH" sz="1600" dirty="0">
                <a:solidFill>
                  <a:prstClr val="black"/>
                </a:solidFill>
              </a:rPr>
              <a:t>บุคคล</a:t>
            </a:r>
            <a:r>
              <a:rPr lang="th-TH" sz="1600" dirty="0" smtClean="0">
                <a:solidFill>
                  <a:prstClr val="black"/>
                </a:solidFill>
              </a:rPr>
              <a:t>บรรดา</a:t>
            </a:r>
            <a:r>
              <a:rPr lang="th-TH" sz="1600" dirty="0">
                <a:solidFill>
                  <a:prstClr val="black"/>
                </a:solidFill>
              </a:rPr>
              <a:t>ซึ่งมี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     กฎหมาย</a:t>
            </a:r>
            <a:r>
              <a:rPr lang="th-TH" sz="1600" dirty="0">
                <a:solidFill>
                  <a:prstClr val="black"/>
                </a:solidFill>
              </a:rPr>
              <a:t>กำหนดให้</a:t>
            </a:r>
            <a:r>
              <a:rPr lang="th-TH" sz="1600" dirty="0" smtClean="0">
                <a:solidFill>
                  <a:prstClr val="black"/>
                </a:solidFill>
              </a:rPr>
              <a:t>ใช้อำนาจ</a:t>
            </a:r>
            <a:r>
              <a:rPr lang="th-TH" sz="1600" dirty="0">
                <a:solidFill>
                  <a:prstClr val="black"/>
                </a:solidFill>
              </a:rPr>
              <a:t>หรือ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     </a:t>
            </a:r>
            <a:r>
              <a:rPr lang="th-TH" sz="1600" spc="-30" dirty="0" smtClean="0">
                <a:solidFill>
                  <a:prstClr val="black"/>
                </a:solidFill>
              </a:rPr>
              <a:t>ได้รับ</a:t>
            </a:r>
            <a:r>
              <a:rPr lang="th-TH" sz="1600" spc="-30" dirty="0">
                <a:solidFill>
                  <a:prstClr val="black"/>
                </a:solidFill>
              </a:rPr>
              <a:t>มอบให้</a:t>
            </a:r>
            <a:r>
              <a:rPr lang="th-TH" sz="1600" spc="-30" dirty="0" smtClean="0">
                <a:solidFill>
                  <a:prstClr val="black"/>
                </a:solidFill>
              </a:rPr>
              <a:t>ใช้</a:t>
            </a:r>
            <a:r>
              <a:rPr lang="th-TH" sz="1600" spc="-30" dirty="0">
                <a:solidFill>
                  <a:prstClr val="black"/>
                </a:solidFill>
              </a:rPr>
              <a:t>อำนาจทางปกครอง</a:t>
            </a:r>
            <a:endParaRPr lang="th-TH" sz="1600" spc="-30" dirty="0" smtClean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     ที่จัดตั้ง</a:t>
            </a:r>
            <a:r>
              <a:rPr lang="th-TH" sz="1600" spc="-30" dirty="0" smtClean="0">
                <a:solidFill>
                  <a:prstClr val="black"/>
                </a:solidFill>
              </a:rPr>
              <a:t>ขึ้น</a:t>
            </a:r>
            <a:r>
              <a:rPr lang="th-TH" sz="1600" spc="-30" dirty="0">
                <a:solidFill>
                  <a:prstClr val="black"/>
                </a:solidFill>
              </a:rPr>
              <a:t>ในระบบ</a:t>
            </a:r>
            <a:r>
              <a:rPr lang="th-TH" sz="1600" spc="-30" dirty="0" smtClean="0">
                <a:solidFill>
                  <a:prstClr val="black"/>
                </a:solidFill>
              </a:rPr>
              <a:t>ราชการ    </a:t>
            </a:r>
          </a:p>
          <a:p>
            <a:r>
              <a:rPr lang="th-TH" sz="1600" spc="-30" dirty="0">
                <a:solidFill>
                  <a:prstClr val="black"/>
                </a:solidFill>
              </a:rPr>
              <a:t> </a:t>
            </a:r>
            <a:r>
              <a:rPr lang="th-TH" sz="1600" spc="-30" dirty="0" smtClean="0">
                <a:solidFill>
                  <a:prstClr val="black"/>
                </a:solidFill>
              </a:rPr>
              <a:t>     รัฐวิสาหกิจ </a:t>
            </a:r>
            <a:r>
              <a:rPr lang="th-TH" sz="1600" dirty="0" smtClean="0">
                <a:solidFill>
                  <a:prstClr val="black"/>
                </a:solidFill>
              </a:rPr>
              <a:t>หรือ</a:t>
            </a:r>
            <a:r>
              <a:rPr lang="th-TH" sz="1600" dirty="0">
                <a:solidFill>
                  <a:prstClr val="black"/>
                </a:solidFill>
              </a:rPr>
              <a:t>กิจการอื่นของ</a:t>
            </a:r>
            <a:r>
              <a:rPr lang="th-TH" sz="1600" dirty="0" smtClean="0">
                <a:solidFill>
                  <a:prstClr val="black"/>
                </a:solidFill>
              </a:rPr>
              <a:t>รัฐ</a:t>
            </a:r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4112" y="1628801"/>
            <a:ext cx="2672272" cy="230832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solidFill>
                  <a:prstClr val="black"/>
                </a:solidFill>
              </a:rPr>
              <a:t>๒. ผู้ดำรงตำแหน่งทางการเมือง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๑) นายกรัฐมนตรี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๒) รัฐมนตรี</a:t>
            </a:r>
            <a:endParaRPr lang="th-TH" sz="1600" dirty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๓) สมาชิกสภาผู้แทนราษฎร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๔) สมาชิกวุฒิสภา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๕) </a:t>
            </a:r>
            <a:r>
              <a:rPr lang="th-TH" sz="1600" spc="-40" dirty="0" smtClean="0">
                <a:solidFill>
                  <a:prstClr val="black"/>
                </a:solidFill>
              </a:rPr>
              <a:t>ข้าราชการการเมืองอื่น นอกจาก </a:t>
            </a:r>
          </a:p>
          <a:p>
            <a:r>
              <a:rPr lang="th-TH" sz="1600" spc="-40" dirty="0">
                <a:solidFill>
                  <a:prstClr val="black"/>
                </a:solidFill>
              </a:rPr>
              <a:t> </a:t>
            </a:r>
            <a:r>
              <a:rPr lang="th-TH" sz="1600" spc="-40" dirty="0" smtClean="0">
                <a:solidFill>
                  <a:prstClr val="black"/>
                </a:solidFill>
              </a:rPr>
              <a:t>     (</a:t>
            </a:r>
            <a:r>
              <a:rPr lang="th-TH" sz="1600" dirty="0" smtClean="0">
                <a:solidFill>
                  <a:prstClr val="black"/>
                </a:solidFill>
              </a:rPr>
              <a:t>๑) และ(๒) ตาม</a:t>
            </a:r>
            <a:r>
              <a:rPr lang="th-TH" sz="1600" dirty="0">
                <a:solidFill>
                  <a:prstClr val="black"/>
                </a:solidFill>
              </a:rPr>
              <a:t>กฎหมายว่า</a:t>
            </a:r>
            <a:endParaRPr lang="th-TH" sz="1600" dirty="0" smtClean="0">
              <a:solidFill>
                <a:prstClr val="black"/>
              </a:solidFill>
            </a:endParaRPr>
          </a:p>
          <a:p>
            <a:r>
              <a:rPr lang="th-TH" sz="1600" dirty="0" smtClean="0">
                <a:solidFill>
                  <a:prstClr val="black"/>
                </a:solidFill>
              </a:rPr>
              <a:t>     </a:t>
            </a:r>
            <a:r>
              <a:rPr lang="th-TH" sz="1600" spc="-40" dirty="0" smtClean="0">
                <a:solidFill>
                  <a:prstClr val="black"/>
                </a:solidFill>
              </a:rPr>
              <a:t>ด้วยระเบียบ</a:t>
            </a:r>
            <a:r>
              <a:rPr lang="th-TH" sz="1600" spc="-40" dirty="0">
                <a:solidFill>
                  <a:prstClr val="black"/>
                </a:solidFill>
              </a:rPr>
              <a:t>ข้าราชการ</a:t>
            </a:r>
            <a:r>
              <a:rPr lang="th-TH" sz="1600" spc="-40" dirty="0" smtClean="0">
                <a:solidFill>
                  <a:prstClr val="black"/>
                </a:solidFill>
              </a:rPr>
              <a:t>การเมือง</a:t>
            </a:r>
            <a:r>
              <a:rPr lang="th-TH" sz="1600" dirty="0" smtClean="0">
                <a:solidFill>
                  <a:prstClr val="black"/>
                </a:solidFill>
              </a:rPr>
              <a:t>   </a:t>
            </a:r>
          </a:p>
          <a:p>
            <a:r>
              <a:rPr lang="th-TH" sz="1600" dirty="0">
                <a:solidFill>
                  <a:prstClr val="black"/>
                </a:solidFill>
              </a:rPr>
              <a:t>๖</a:t>
            </a:r>
            <a:r>
              <a:rPr lang="th-TH" sz="1600" dirty="0" smtClean="0">
                <a:solidFill>
                  <a:prstClr val="black"/>
                </a:solidFill>
              </a:rPr>
              <a:t>) </a:t>
            </a:r>
            <a:r>
              <a:rPr lang="th-TH" sz="1600" spc="-30" dirty="0" smtClean="0">
                <a:solidFill>
                  <a:prstClr val="black"/>
                </a:solidFill>
              </a:rPr>
              <a:t>ข้าราชการรัฐสภาฝ่ายการเมือง</a:t>
            </a:r>
            <a:r>
              <a:rPr lang="th-TH" sz="1600" dirty="0" smtClean="0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2369" y="1628801"/>
            <a:ext cx="1727742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solidFill>
                  <a:prstClr val="black"/>
                </a:solidFill>
              </a:rPr>
              <a:t>๓. ตุลาการ</a:t>
            </a:r>
          </a:p>
          <a:p>
            <a:pPr algn="ctr"/>
            <a:r>
              <a:rPr lang="th-TH" sz="1600" b="1" u="sng" dirty="0" smtClean="0">
                <a:solidFill>
                  <a:prstClr val="black"/>
                </a:solidFill>
              </a:rPr>
              <a:t>ศาลรัฐธรรมนู</a:t>
            </a:r>
            <a:r>
              <a:rPr lang="th-TH" sz="1600" u="sng" dirty="0" smtClean="0">
                <a:solidFill>
                  <a:prstClr val="black"/>
                </a:solidFill>
              </a:rPr>
              <a:t>ญ</a:t>
            </a:r>
            <a:endParaRPr lang="th-TH" sz="1600" u="sng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6097" y="1628800"/>
            <a:ext cx="2015699" cy="230832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solidFill>
                  <a:prstClr val="black"/>
                </a:solidFill>
              </a:rPr>
              <a:t>๔. ผู้ดำรงตำแหน่งในองค์กรอิสระ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๑) ผู้ดำรงตำแหน่งใน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 องค์กรอิสระตาม 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 รัฐธรรมนูญ </a:t>
            </a:r>
            <a:r>
              <a:rPr lang="th-TH" sz="1600" u="sng" dirty="0" smtClean="0">
                <a:solidFill>
                  <a:prstClr val="black"/>
                </a:solidFill>
              </a:rPr>
              <a:t>ยกเว้น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 </a:t>
            </a:r>
            <a:r>
              <a:rPr lang="th-TH" sz="1600" u="sng" dirty="0" smtClean="0">
                <a:solidFill>
                  <a:prstClr val="black"/>
                </a:solidFill>
              </a:rPr>
              <a:t>คณะกรรมการ 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</a:t>
            </a:r>
            <a:r>
              <a:rPr lang="th-TH" sz="1600" u="sng" dirty="0" smtClean="0">
                <a:solidFill>
                  <a:prstClr val="black"/>
                </a:solidFill>
              </a:rPr>
              <a:t> ป.ป.ช. </a:t>
            </a:r>
          </a:p>
          <a:p>
            <a:r>
              <a:rPr lang="th-TH" sz="1600" dirty="0" smtClean="0">
                <a:solidFill>
                  <a:prstClr val="black"/>
                </a:solidFill>
              </a:rPr>
              <a:t>๒) ผู้ว่าการตรวจเงิน</a:t>
            </a:r>
          </a:p>
          <a:p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แผ่นดิน</a:t>
            </a:r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3768" y="1628801"/>
            <a:ext cx="163175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solidFill>
                  <a:prstClr val="black"/>
                </a:solidFill>
              </a:rPr>
              <a:t>๕.คณะกรรมการ ป.ป.ช.</a:t>
            </a:r>
            <a:endParaRPr lang="th-TH" sz="1600" b="1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2962" y="4294445"/>
            <a:ext cx="7988391" cy="239039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prstClr val="black"/>
                </a:solidFill>
              </a:rPr>
              <a:t>ผู้ดำรงตำแหน่งระดับสูง คือ เจ้าหน้าที่ของรัฐซึ่งดำรงตำแหน่งดังต่อไปนี้</a:t>
            </a: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๑. หัวหน้า</a:t>
            </a:r>
            <a:r>
              <a:rPr lang="th-TH" sz="1600" dirty="0">
                <a:solidFill>
                  <a:prstClr val="black"/>
                </a:solidFill>
              </a:rPr>
              <a:t>ส่วนราชการระดับกระทรวง ทบวง กรมหรือส่วนราชการที่มีฐานะเป็นนิติบุคคลซึ่งมิใช่ผู้</a:t>
            </a:r>
            <a:r>
              <a:rPr lang="th-TH" sz="1600" dirty="0" smtClean="0">
                <a:solidFill>
                  <a:prstClr val="black"/>
                </a:solidFill>
              </a:rPr>
              <a:t>ดำรง</a:t>
            </a:r>
          </a:p>
          <a:p>
            <a:pPr>
              <a:lnSpc>
                <a:spcPts val="1600"/>
              </a:lnSpc>
            </a:pPr>
            <a:r>
              <a:rPr lang="th-TH" sz="1600" dirty="0">
                <a:solidFill>
                  <a:prstClr val="black"/>
                </a:solidFill>
              </a:rPr>
              <a:t> </a:t>
            </a:r>
            <a:r>
              <a:rPr lang="th-TH" sz="1600" dirty="0" smtClean="0">
                <a:solidFill>
                  <a:prstClr val="black"/>
                </a:solidFill>
              </a:rPr>
              <a:t>    ตำแหน่ง</a:t>
            </a:r>
            <a:r>
              <a:rPr lang="th-TH" sz="1600" dirty="0">
                <a:solidFill>
                  <a:prstClr val="black"/>
                </a:solidFill>
              </a:rPr>
              <a:t>ทางการเมืองสำหรับ</a:t>
            </a:r>
            <a:r>
              <a:rPr lang="th-TH" sz="1600" dirty="0" smtClean="0">
                <a:solidFill>
                  <a:prstClr val="black"/>
                </a:solidFill>
              </a:rPr>
              <a:t>ข้าราชการ</a:t>
            </a:r>
            <a:r>
              <a:rPr lang="th-TH" sz="1600" dirty="0" err="1" smtClean="0">
                <a:solidFill>
                  <a:prstClr val="black"/>
                </a:solidFill>
              </a:rPr>
              <a:t>พลเรือน</a:t>
            </a:r>
            <a:r>
              <a:rPr lang="th-TH" sz="160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๒. ปลัดกระทรวง</a:t>
            </a:r>
            <a:r>
              <a:rPr lang="th-TH" sz="1600" dirty="0">
                <a:solidFill>
                  <a:prstClr val="black"/>
                </a:solidFill>
              </a:rPr>
              <a:t>กลาโหม ผู้บัญชาการทหารสูงสุด ผู้บัญชาการเหล่าทัพสำหรับข้าราชการทหาร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๓. ผู้</a:t>
            </a:r>
            <a:r>
              <a:rPr lang="th-TH" sz="1600" dirty="0">
                <a:solidFill>
                  <a:prstClr val="black"/>
                </a:solidFill>
              </a:rPr>
              <a:t>บัญชาการตำรวจแห่งชาติ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๔. ผู้ว่า</a:t>
            </a:r>
            <a:r>
              <a:rPr lang="th-TH" sz="1600" dirty="0">
                <a:solidFill>
                  <a:prstClr val="black"/>
                </a:solidFill>
              </a:rPr>
              <a:t>ราชการจังหวัด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๕. ปลัด</a:t>
            </a:r>
            <a:r>
              <a:rPr lang="th-TH" sz="1600" dirty="0">
                <a:solidFill>
                  <a:prstClr val="black"/>
                </a:solidFill>
              </a:rPr>
              <a:t>กรุงเทพมหานคร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๖. กรรมการ</a:t>
            </a:r>
            <a:r>
              <a:rPr lang="th-TH" sz="1600" dirty="0">
                <a:solidFill>
                  <a:prstClr val="black"/>
                </a:solidFill>
              </a:rPr>
              <a:t>และผู้บริหารสูงสุดของรัฐวิสาหกิจ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๗. หัวหน้า</a:t>
            </a:r>
            <a:r>
              <a:rPr lang="th-TH" sz="1600" dirty="0">
                <a:solidFill>
                  <a:prstClr val="black"/>
                </a:solidFill>
              </a:rPr>
              <a:t>หน่วยงานขององค์กรอิสระตามรัฐธรรมนูญแต่ไม่รวมถึงผู้ว่าการตรวจเงินแผ่นดิน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๘. กรรมการ</a:t>
            </a:r>
            <a:r>
              <a:rPr lang="th-TH" sz="1600" dirty="0">
                <a:solidFill>
                  <a:prstClr val="black"/>
                </a:solidFill>
              </a:rPr>
              <a:t>และผู้บริหารสูงสุดของหน่วยงานอื่นของรัฐ </a:t>
            </a:r>
            <a:endParaRPr lang="th-TH" sz="1600" dirty="0" smtClean="0">
              <a:solidFill>
                <a:prstClr val="black"/>
              </a:solidFill>
            </a:endParaRPr>
          </a:p>
          <a:p>
            <a:pPr>
              <a:lnSpc>
                <a:spcPts val="1600"/>
              </a:lnSpc>
            </a:pPr>
            <a:r>
              <a:rPr lang="th-TH" sz="1600" dirty="0" smtClean="0">
                <a:solidFill>
                  <a:prstClr val="black"/>
                </a:solidFill>
              </a:rPr>
              <a:t>๙. </a:t>
            </a:r>
            <a:r>
              <a:rPr lang="th-TH" sz="1600" spc="-40" dirty="0" smtClean="0">
                <a:solidFill>
                  <a:prstClr val="black"/>
                </a:solidFill>
              </a:rPr>
              <a:t>ผู้</a:t>
            </a:r>
            <a:r>
              <a:rPr lang="th-TH" sz="1600" spc="-40" dirty="0">
                <a:solidFill>
                  <a:prstClr val="black"/>
                </a:solidFill>
              </a:rPr>
              <a:t>ดำรงตำแหน่งอื่นตามที่กฎหมาย</a:t>
            </a:r>
            <a:r>
              <a:rPr lang="th-TH" sz="1600" spc="-40" dirty="0" smtClean="0">
                <a:solidFill>
                  <a:prstClr val="black"/>
                </a:solidFill>
              </a:rPr>
              <a:t>กำหนด หรือ</a:t>
            </a:r>
            <a:r>
              <a:rPr lang="th-TH" sz="1600" spc="-40" dirty="0">
                <a:solidFill>
                  <a:prstClr val="black"/>
                </a:solidFill>
              </a:rPr>
              <a:t>ผู้ซึ่งดำรงตำแหน่งเทียบเท่าตามที่คณะกรรมการ ป.ป.ช. </a:t>
            </a:r>
            <a:r>
              <a:rPr lang="th-TH" sz="1600" spc="-40" dirty="0" smtClean="0">
                <a:solidFill>
                  <a:prstClr val="black"/>
                </a:solidFill>
              </a:rPr>
              <a:t>กำหนด</a:t>
            </a:r>
            <a:endParaRPr lang="th-TH" sz="16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2141" y="5589240"/>
            <a:ext cx="44100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87101" y="1412776"/>
            <a:ext cx="9646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2"/>
          </p:cNvCxnSpPr>
          <p:nvPr/>
        </p:nvCxnSpPr>
        <p:spPr>
          <a:xfrm flipV="1">
            <a:off x="6094413" y="126876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87101" y="14127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0"/>
          </p:cNvCxnSpPr>
          <p:nvPr/>
        </p:nvCxnSpPr>
        <p:spPr>
          <a:xfrm>
            <a:off x="4950248" y="1412776"/>
            <a:ext cx="0" cy="216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0"/>
          </p:cNvCxnSpPr>
          <p:nvPr/>
        </p:nvCxnSpPr>
        <p:spPr>
          <a:xfrm>
            <a:off x="7246240" y="14127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0"/>
          </p:cNvCxnSpPr>
          <p:nvPr/>
        </p:nvCxnSpPr>
        <p:spPr>
          <a:xfrm>
            <a:off x="9213947" y="14127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11133660" y="14127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039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350" y="130622"/>
            <a:ext cx="11052140" cy="778098"/>
          </a:xfrm>
        </p:spPr>
        <p:txBody>
          <a:bodyPr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JS 75 Pumpuang" pitchFamily="50" charset="0"/>
              </a:rPr>
              <a:t>นิยา</a:t>
            </a:r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 ตามม</a:t>
            </a:r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ตรา </a:t>
            </a:r>
            <a: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87" y="764704"/>
            <a:ext cx="116142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“</a:t>
            </a:r>
            <a:r>
              <a:rPr lang="th-TH" sz="3200" b="1" dirty="0">
                <a:solidFill>
                  <a:schemeClr val="bg1"/>
                </a:solidFill>
              </a:rPr>
              <a:t>ทุจริตต่อหน้าที่” </a:t>
            </a:r>
            <a:r>
              <a:rPr lang="th-TH" sz="3200" dirty="0">
                <a:solidFill>
                  <a:schemeClr val="bg1"/>
                </a:solidFill>
              </a:rPr>
              <a:t>หมายความว่า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1.</a:t>
            </a:r>
            <a:r>
              <a:rPr lang="th-TH" sz="3200" u="sng" dirty="0" smtClean="0">
                <a:solidFill>
                  <a:schemeClr val="bg1"/>
                </a:solidFill>
              </a:rPr>
              <a:t>ปฏิบัติ</a:t>
            </a:r>
            <a:r>
              <a:rPr lang="th-TH" sz="3200" dirty="0">
                <a:solidFill>
                  <a:schemeClr val="bg1"/>
                </a:solidFill>
              </a:rPr>
              <a:t>หรือ</a:t>
            </a:r>
            <a:r>
              <a:rPr lang="th-TH" sz="3200" u="sng" dirty="0">
                <a:solidFill>
                  <a:schemeClr val="bg1"/>
                </a:solidFill>
              </a:rPr>
              <a:t>ละเว้น</a:t>
            </a:r>
            <a:r>
              <a:rPr lang="th-TH" sz="3200" dirty="0">
                <a:solidFill>
                  <a:schemeClr val="bg1"/>
                </a:solidFill>
              </a:rPr>
              <a:t>การปฏิบัติอย่าง</a:t>
            </a:r>
            <a:r>
              <a:rPr lang="th-TH" sz="3200" dirty="0" smtClean="0">
                <a:solidFill>
                  <a:schemeClr val="bg1"/>
                </a:solidFill>
              </a:rPr>
              <a:t>ใด</a:t>
            </a:r>
            <a:r>
              <a:rPr lang="th-TH" sz="3200" b="1" u="sng" dirty="0" smtClean="0">
                <a:solidFill>
                  <a:schemeClr val="accent6">
                    <a:lumMod val="75000"/>
                  </a:schemeClr>
                </a:solidFill>
              </a:rPr>
              <a:t>ใน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</a:rPr>
              <a:t>ตำแหน่งหรือหน้าที่ </a:t>
            </a:r>
            <a:r>
              <a:rPr lang="th-TH" sz="3200" dirty="0">
                <a:solidFill>
                  <a:schemeClr val="bg1"/>
                </a:solidFill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เพื่อ</a:t>
            </a:r>
            <a:r>
              <a:rPr lang="th-TH" sz="3200" i="1" u="sng" dirty="0">
                <a:solidFill>
                  <a:schemeClr val="bg1"/>
                </a:solidFill>
              </a:rPr>
              <a:t>แสวงหาประโยชน์ที่มิควรได้</a:t>
            </a:r>
            <a:r>
              <a:rPr lang="th-TH" sz="3200" dirty="0">
                <a:solidFill>
                  <a:schemeClr val="bg1"/>
                </a:solidFill>
              </a:rPr>
              <a:t>โดยชอบสำหรับตนเองหรือผู้อื่น หรือ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2.</a:t>
            </a:r>
            <a:r>
              <a:rPr lang="th-TH" sz="3200" u="sng" dirty="0" smtClean="0">
                <a:solidFill>
                  <a:schemeClr val="bg1"/>
                </a:solidFill>
              </a:rPr>
              <a:t>ปฏิบัติ</a:t>
            </a:r>
            <a:r>
              <a:rPr lang="th-TH" sz="3200" dirty="0">
                <a:solidFill>
                  <a:schemeClr val="bg1"/>
                </a:solidFill>
              </a:rPr>
              <a:t>หรือ</a:t>
            </a:r>
            <a:r>
              <a:rPr lang="th-TH" sz="3200" u="sng" dirty="0">
                <a:solidFill>
                  <a:schemeClr val="bg1"/>
                </a:solidFill>
              </a:rPr>
              <a:t>ละเว้น</a:t>
            </a:r>
            <a:r>
              <a:rPr lang="th-TH" sz="3200" dirty="0">
                <a:solidFill>
                  <a:schemeClr val="bg1"/>
                </a:solidFill>
              </a:rPr>
              <a:t>การปฏิบัติอย่างใดในพฤติการณ์ที่อาจ</a:t>
            </a:r>
            <a:r>
              <a:rPr lang="th-TH" sz="3200" b="1" u="sng" dirty="0">
                <a:solidFill>
                  <a:srgbClr val="00B0F0"/>
                </a:solidFill>
              </a:rPr>
              <a:t>ทำให้ผู้อื่นเชื่อว่ามีตำแหน่งหรือหน้าที่ทั้งที่ตนมิได้มีตำแหน่งหรือหน้าที่นั้น</a:t>
            </a:r>
            <a:r>
              <a:rPr lang="th-TH" sz="3200" dirty="0">
                <a:solidFill>
                  <a:schemeClr val="bg1"/>
                </a:solidFill>
              </a:rPr>
              <a:t> หรือใช้อำนาจในตำแหน่งหรือหน้าที่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</a:rPr>
              <a:t>เพื่อ</a:t>
            </a:r>
            <a:r>
              <a:rPr lang="th-TH" sz="3200" i="1" u="sng" dirty="0">
                <a:solidFill>
                  <a:schemeClr val="bg1"/>
                </a:solidFill>
              </a:rPr>
              <a:t>แสวงหาประโยชน์ที่มิควรได้</a:t>
            </a:r>
            <a:r>
              <a:rPr lang="th-TH" sz="3200" dirty="0">
                <a:solidFill>
                  <a:schemeClr val="bg1"/>
                </a:solidFill>
              </a:rPr>
              <a:t>โดยชอบสำหรับตนเองหรือผู้อื่น </a:t>
            </a:r>
            <a:r>
              <a:rPr lang="th-TH" sz="3200" dirty="0" smtClean="0">
                <a:solidFill>
                  <a:schemeClr val="bg1"/>
                </a:solidFill>
              </a:rPr>
              <a:t>หรือ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3.</a:t>
            </a:r>
            <a:r>
              <a:rPr lang="th-TH" sz="3200" dirty="0" smtClean="0">
                <a:solidFill>
                  <a:schemeClr val="bg1"/>
                </a:solidFill>
              </a:rPr>
              <a:t>กระทำ</a:t>
            </a:r>
            <a:r>
              <a:rPr lang="th-TH" sz="3200" dirty="0">
                <a:solidFill>
                  <a:schemeClr val="bg1"/>
                </a:solidFill>
              </a:rPr>
              <a:t>การอันเป็นความผิดต่อ</a:t>
            </a:r>
            <a:r>
              <a:rPr lang="th-TH" sz="3200" b="1" dirty="0">
                <a:solidFill>
                  <a:srgbClr val="00B050"/>
                </a:solidFill>
              </a:rPr>
              <a:t>ตำแหน่งหน้าที่ราชการ</a:t>
            </a:r>
            <a:r>
              <a:rPr lang="th-TH" sz="3200" dirty="0">
                <a:solidFill>
                  <a:schemeClr val="bg1"/>
                </a:solidFill>
              </a:rPr>
              <a:t>หรือความผิดต่อ</a:t>
            </a:r>
            <a:r>
              <a:rPr lang="th-TH" sz="3200" b="1" dirty="0">
                <a:solidFill>
                  <a:srgbClr val="92D050"/>
                </a:solidFill>
              </a:rPr>
              <a:t>ตำแหน่งหน้าที่ในการยุติธรรม</a:t>
            </a:r>
            <a:r>
              <a:rPr lang="th-TH" sz="3200" dirty="0">
                <a:solidFill>
                  <a:schemeClr val="bg1"/>
                </a:solidFill>
              </a:rPr>
              <a:t>ตามประมวลกฎหมายอาญาหรือตามกฎหมาย</a:t>
            </a:r>
            <a:r>
              <a:rPr lang="th-TH" sz="3200" dirty="0" smtClean="0">
                <a:solidFill>
                  <a:schemeClr val="bg1"/>
                </a:solidFill>
              </a:rPr>
              <a:t>อื่น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" y="0"/>
            <a:ext cx="12317129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3142084" y="5984295"/>
            <a:ext cx="904674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00" b="1" u="sng" dirty="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4500" b="1" u="sng" dirty="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ยึดถือประโยชน์ของประชาชน และส่วนรวมเป็นสำคัญ</a:t>
            </a:r>
            <a:r>
              <a:rPr lang="en-US" sz="4500" b="1" u="sng" dirty="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1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350" y="130622"/>
            <a:ext cx="11052140" cy="778098"/>
          </a:xfrm>
        </p:spPr>
        <p:txBody>
          <a:bodyPr/>
          <a:lstStyle/>
          <a:p>
            <a:r>
              <a:rPr lang="th-TH" sz="3200" b="1" dirty="0">
                <a:solidFill>
                  <a:schemeClr val="bg1"/>
                </a:solidFill>
                <a:latin typeface="JS 75 Pumpuang" pitchFamily="50" charset="0"/>
              </a:rPr>
              <a:t>นิยา</a:t>
            </a:r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 ตามมาตรา 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16" y="1412776"/>
            <a:ext cx="11614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“</a:t>
            </a:r>
            <a:r>
              <a:rPr lang="th-TH" sz="3200" b="1" dirty="0">
                <a:solidFill>
                  <a:schemeClr val="bg1"/>
                </a:solidFill>
              </a:rPr>
              <a:t>ร่ำรวยผิดปกติ” </a:t>
            </a:r>
            <a:r>
              <a:rPr lang="th-TH" sz="3200" dirty="0">
                <a:solidFill>
                  <a:schemeClr val="bg1"/>
                </a:solidFill>
              </a:rPr>
              <a:t>หมายความว่า </a:t>
            </a:r>
            <a:endParaRPr lang="th-TH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1.</a:t>
            </a:r>
            <a:r>
              <a:rPr lang="th-TH" sz="3200" dirty="0" smtClean="0">
                <a:solidFill>
                  <a:schemeClr val="bg1"/>
                </a:solidFill>
              </a:rPr>
              <a:t>การ</a:t>
            </a:r>
            <a:r>
              <a:rPr lang="th-TH" sz="3200" dirty="0">
                <a:solidFill>
                  <a:schemeClr val="bg1"/>
                </a:solidFill>
              </a:rPr>
              <a:t>มีทรัพย์สิน</a:t>
            </a:r>
            <a:r>
              <a:rPr lang="th-TH" sz="3200" b="1" u="sng" dirty="0">
                <a:solidFill>
                  <a:schemeClr val="bg1"/>
                </a:solidFill>
              </a:rPr>
              <a:t>มากผิดปกติ </a:t>
            </a:r>
            <a:r>
              <a:rPr lang="th-TH" sz="3200" dirty="0" smtClean="0">
                <a:solidFill>
                  <a:schemeClr val="bg1"/>
                </a:solidFill>
              </a:rPr>
              <a:t>หรือ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2.</a:t>
            </a:r>
            <a:r>
              <a:rPr lang="th-TH" sz="3200" dirty="0" smtClean="0">
                <a:solidFill>
                  <a:schemeClr val="bg1"/>
                </a:solidFill>
              </a:rPr>
              <a:t>มี</a:t>
            </a:r>
            <a:r>
              <a:rPr lang="th-TH" sz="3200" dirty="0">
                <a:solidFill>
                  <a:schemeClr val="bg1"/>
                </a:solidFill>
              </a:rPr>
              <a:t>ทรัพย์สิน</a:t>
            </a:r>
            <a:r>
              <a:rPr lang="th-TH" sz="3200" b="1" u="sng" dirty="0">
                <a:solidFill>
                  <a:schemeClr val="bg1"/>
                </a:solidFill>
              </a:rPr>
              <a:t>เพิ่มขึ้นมากผิดปกติ</a:t>
            </a:r>
            <a:r>
              <a:rPr lang="th-TH" sz="3200" dirty="0">
                <a:solidFill>
                  <a:schemeClr val="bg1"/>
                </a:solidFill>
              </a:rPr>
              <a:t> </a:t>
            </a:r>
            <a:r>
              <a:rPr lang="th-TH" sz="3200" dirty="0" smtClean="0">
                <a:solidFill>
                  <a:schemeClr val="bg1"/>
                </a:solidFill>
              </a:rPr>
              <a:t>หรือ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3.</a:t>
            </a:r>
            <a:r>
              <a:rPr lang="th-TH" sz="3200" dirty="0" smtClean="0">
                <a:solidFill>
                  <a:schemeClr val="bg1"/>
                </a:solidFill>
              </a:rPr>
              <a:t>การ</a:t>
            </a:r>
            <a:r>
              <a:rPr lang="th-TH" sz="3200" b="1" u="sng" dirty="0">
                <a:solidFill>
                  <a:schemeClr val="bg1"/>
                </a:solidFill>
              </a:rPr>
              <a:t>มีหนี้สินลดลงมาก</a:t>
            </a:r>
            <a:r>
              <a:rPr lang="th-TH" sz="3200" dirty="0">
                <a:solidFill>
                  <a:schemeClr val="bg1"/>
                </a:solidFill>
              </a:rPr>
              <a:t>ผิดปกติ </a:t>
            </a:r>
            <a:r>
              <a:rPr lang="th-TH" sz="3200" dirty="0" smtClean="0">
                <a:solidFill>
                  <a:schemeClr val="bg1"/>
                </a:solidFill>
              </a:rPr>
              <a:t>หรือ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4.</a:t>
            </a:r>
            <a:r>
              <a:rPr lang="th-TH" sz="3200" dirty="0" smtClean="0">
                <a:solidFill>
                  <a:schemeClr val="bg1"/>
                </a:solidFill>
              </a:rPr>
              <a:t>ได้</a:t>
            </a:r>
            <a:r>
              <a:rPr lang="th-TH" sz="3200" dirty="0">
                <a:solidFill>
                  <a:schemeClr val="bg1"/>
                </a:solidFill>
              </a:rPr>
              <a:t>ทรัพย์สินมาโดยไม่มีมูลอันจะอ้างได้ตาม</a:t>
            </a:r>
            <a:r>
              <a:rPr lang="th-TH" sz="3200" dirty="0" smtClean="0">
                <a:solidFill>
                  <a:schemeClr val="bg1"/>
                </a:solidFill>
              </a:rPr>
              <a:t>กฎหมาย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	</a:t>
            </a:r>
            <a:r>
              <a:rPr lang="th-TH" sz="3200" dirty="0" smtClean="0">
                <a:solidFill>
                  <a:schemeClr val="bg1"/>
                </a:solidFill>
              </a:rPr>
              <a:t>สืบ</a:t>
            </a:r>
            <a:r>
              <a:rPr lang="th-TH" sz="3200" dirty="0">
                <a:solidFill>
                  <a:schemeClr val="bg1"/>
                </a:solidFill>
              </a:rPr>
              <a:t>เนื่องมาจาก</a:t>
            </a:r>
            <a:r>
              <a:rPr lang="th-TH" sz="3200" dirty="0">
                <a:solidFill>
                  <a:srgbClr val="00B050"/>
                </a:solidFill>
              </a:rPr>
              <a:t>การปฏิบัติตามหน้าที่หรือใช้อำนาจในตำแหน่งหน้าที่ </a:t>
            </a:r>
            <a:r>
              <a:rPr lang="th-TH" sz="3200" dirty="0">
                <a:solidFill>
                  <a:schemeClr val="bg1"/>
                </a:solidFill>
              </a:rPr>
              <a:t>รวมทั้งกรณีมีทรัพย์สิน</a:t>
            </a:r>
            <a:r>
              <a:rPr lang="th-TH" sz="3200" b="1" dirty="0">
                <a:solidFill>
                  <a:srgbClr val="00B0F0"/>
                </a:solidFill>
              </a:rPr>
              <a:t>เพิ่มขึ้น</a:t>
            </a:r>
            <a:r>
              <a:rPr lang="th-TH" sz="3200" dirty="0">
                <a:solidFill>
                  <a:schemeClr val="bg1"/>
                </a:solidFill>
              </a:rPr>
              <a:t>ผิดปกติสืบเนื่องจาก</a:t>
            </a:r>
            <a:r>
              <a:rPr lang="th-TH" sz="3200" dirty="0">
                <a:solidFill>
                  <a:srgbClr val="FF9900"/>
                </a:solidFill>
              </a:rPr>
              <a:t>การเปรียบเทียบบัญชีแสดงรายการทรัพย์สินและหนี้สินด้วย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28879" r="26087" b="16163"/>
          <a:stretch/>
        </p:blipFill>
        <p:spPr bwMode="auto">
          <a:xfrm>
            <a:off x="0" y="0"/>
            <a:ext cx="12199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5014292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326660" y="0"/>
            <a:ext cx="3862165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21120" r="25723" b="6250"/>
          <a:stretch/>
        </p:blipFill>
        <p:spPr bwMode="auto">
          <a:xfrm>
            <a:off x="-42031" y="0"/>
            <a:ext cx="12230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22198" r="25723" b="6249"/>
          <a:stretch/>
        </p:blipFill>
        <p:spPr bwMode="auto">
          <a:xfrm>
            <a:off x="0" y="23208"/>
            <a:ext cx="12188825" cy="68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20258" r="25601" b="7759"/>
          <a:stretch/>
        </p:blipFill>
        <p:spPr bwMode="auto">
          <a:xfrm>
            <a:off x="-21016" y="0"/>
            <a:ext cx="12209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2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t="18105" r="26087" b="6249"/>
          <a:stretch/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t="21552" r="25965" b="8190"/>
          <a:stretch/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9828" r="25845" b="8405"/>
          <a:stretch/>
        </p:blipFill>
        <p:spPr bwMode="auto">
          <a:xfrm>
            <a:off x="-63048" y="5756"/>
            <a:ext cx="12251873" cy="68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23491" r="25965" b="6250"/>
          <a:stretch/>
        </p:blipFill>
        <p:spPr bwMode="auto">
          <a:xfrm>
            <a:off x="-52542" y="0"/>
            <a:ext cx="122413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043" y="2701936"/>
            <a:ext cx="65998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100 </a:t>
            </a:r>
            <a:r>
              <a:rPr lang="th-TH" sz="3600" b="1" dirty="0" smtClean="0">
                <a:solidFill>
                  <a:srgbClr val="C00000"/>
                </a:solidFill>
              </a:rPr>
              <a:t>บาท ได้ </a:t>
            </a:r>
            <a:r>
              <a:rPr lang="en-US" sz="3600" b="1" dirty="0" smtClean="0">
                <a:solidFill>
                  <a:srgbClr val="C00000"/>
                </a:solidFill>
              </a:rPr>
              <a:t>15 </a:t>
            </a:r>
            <a:r>
              <a:rPr lang="th-TH" sz="3600" b="1" dirty="0" smtClean="0">
                <a:solidFill>
                  <a:srgbClr val="C00000"/>
                </a:solidFill>
              </a:rPr>
              <a:t>บาท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1,000,000 </a:t>
            </a:r>
            <a:r>
              <a:rPr lang="th-TH" sz="3600" b="1" dirty="0" smtClean="0">
                <a:solidFill>
                  <a:srgbClr val="C00000"/>
                </a:solidFill>
              </a:rPr>
              <a:t> ได้ </a:t>
            </a:r>
            <a:r>
              <a:rPr lang="en-US" sz="3600" b="1" dirty="0" smtClean="0">
                <a:solidFill>
                  <a:srgbClr val="C00000"/>
                </a:solidFill>
              </a:rPr>
              <a:t>15</a:t>
            </a:r>
            <a:r>
              <a:rPr lang="en-US" sz="3600" b="1" dirty="0">
                <a:solidFill>
                  <a:srgbClr val="C00000"/>
                </a:solidFill>
              </a:rPr>
              <a:t>0</a:t>
            </a:r>
            <a:r>
              <a:rPr lang="en-US" sz="3600" b="1" dirty="0" smtClean="0">
                <a:solidFill>
                  <a:srgbClr val="C00000"/>
                </a:solidFill>
              </a:rPr>
              <a:t>,000 </a:t>
            </a:r>
            <a:r>
              <a:rPr lang="th-TH" sz="3600" b="1" dirty="0" smtClean="0">
                <a:solidFill>
                  <a:srgbClr val="C00000"/>
                </a:solidFill>
              </a:rPr>
              <a:t>บาท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10,000,000 </a:t>
            </a:r>
            <a:r>
              <a:rPr lang="th-TH" sz="3600" b="1" dirty="0" smtClean="0">
                <a:solidFill>
                  <a:srgbClr val="C00000"/>
                </a:solidFill>
              </a:rPr>
              <a:t>ได้ </a:t>
            </a:r>
            <a:r>
              <a:rPr lang="en-US" sz="3600" b="1" dirty="0" smtClean="0">
                <a:solidFill>
                  <a:srgbClr val="C00000"/>
                </a:solidFill>
              </a:rPr>
              <a:t>1,500,000 </a:t>
            </a:r>
            <a:r>
              <a:rPr lang="th-TH" sz="3600" b="1" dirty="0">
                <a:solidFill>
                  <a:srgbClr val="C00000"/>
                </a:solidFill>
              </a:rPr>
              <a:t>บาท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100,000,000 </a:t>
            </a:r>
            <a:r>
              <a:rPr lang="th-TH" sz="3600" b="1" dirty="0" smtClean="0">
                <a:solidFill>
                  <a:srgbClr val="C00000"/>
                </a:solidFill>
              </a:rPr>
              <a:t>ได้ </a:t>
            </a:r>
            <a:r>
              <a:rPr lang="en-US" sz="3600" b="1" dirty="0" smtClean="0">
                <a:solidFill>
                  <a:srgbClr val="C00000"/>
                </a:solidFill>
              </a:rPr>
              <a:t>15,000,000 </a:t>
            </a:r>
            <a:r>
              <a:rPr lang="th-TH" sz="3600" b="1" dirty="0" smtClean="0">
                <a:solidFill>
                  <a:srgbClr val="C00000"/>
                </a:solidFill>
              </a:rPr>
              <a:t>บาท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1,000,000,000 </a:t>
            </a:r>
            <a:r>
              <a:rPr lang="th-TH" sz="3600" b="1" dirty="0" smtClean="0">
                <a:solidFill>
                  <a:srgbClr val="C00000"/>
                </a:solidFill>
              </a:rPr>
              <a:t>ได้ </a:t>
            </a:r>
            <a:r>
              <a:rPr lang="en-US" sz="3600" b="1" u="sng" dirty="0" smtClean="0">
                <a:solidFill>
                  <a:srgbClr val="0070C0"/>
                </a:solidFill>
              </a:rPr>
              <a:t>100,000,000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th-TH" sz="3600" b="1" dirty="0" smtClean="0">
                <a:solidFill>
                  <a:srgbClr val="C00000"/>
                </a:solidFill>
              </a:rPr>
              <a:t>บาท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03158" y="2420888"/>
            <a:ext cx="10174480" cy="42484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100 </a:t>
            </a:r>
            <a:r>
              <a:rPr lang="th-TH" sz="4400" b="1" dirty="0">
                <a:solidFill>
                  <a:srgbClr val="C00000"/>
                </a:solidFill>
              </a:rPr>
              <a:t>บาท ได้ </a:t>
            </a:r>
            <a:r>
              <a:rPr lang="en-US" sz="4400" b="1" dirty="0">
                <a:solidFill>
                  <a:srgbClr val="C00000"/>
                </a:solidFill>
              </a:rPr>
              <a:t>15 </a:t>
            </a:r>
            <a:r>
              <a:rPr lang="th-TH" sz="4400" b="1" dirty="0">
                <a:solidFill>
                  <a:srgbClr val="C00000"/>
                </a:solidFill>
              </a:rPr>
              <a:t>บาท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1,000,000 </a:t>
            </a:r>
            <a:r>
              <a:rPr lang="th-TH" sz="4400" b="1" dirty="0">
                <a:solidFill>
                  <a:srgbClr val="C00000"/>
                </a:solidFill>
              </a:rPr>
              <a:t> ได้ </a:t>
            </a:r>
            <a:r>
              <a:rPr lang="en-US" sz="4400" b="1" dirty="0">
                <a:solidFill>
                  <a:srgbClr val="C00000"/>
                </a:solidFill>
              </a:rPr>
              <a:t>150,000 </a:t>
            </a:r>
            <a:r>
              <a:rPr lang="th-TH" sz="4400" b="1" dirty="0">
                <a:solidFill>
                  <a:srgbClr val="C00000"/>
                </a:solidFill>
              </a:rPr>
              <a:t>บาท</a:t>
            </a:r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10,000,000 </a:t>
            </a:r>
            <a:r>
              <a:rPr lang="th-TH" sz="4400" b="1" dirty="0">
                <a:solidFill>
                  <a:srgbClr val="C00000"/>
                </a:solidFill>
              </a:rPr>
              <a:t>ได้ </a:t>
            </a:r>
            <a:r>
              <a:rPr lang="en-US" sz="4400" b="1" dirty="0">
                <a:solidFill>
                  <a:srgbClr val="C00000"/>
                </a:solidFill>
              </a:rPr>
              <a:t>1,500,000 </a:t>
            </a:r>
            <a:r>
              <a:rPr lang="th-TH" sz="4400" b="1" dirty="0">
                <a:solidFill>
                  <a:srgbClr val="C00000"/>
                </a:solidFill>
              </a:rPr>
              <a:t>บาท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100,000,000 </a:t>
            </a:r>
            <a:r>
              <a:rPr lang="th-TH" sz="4400" b="1" dirty="0">
                <a:solidFill>
                  <a:srgbClr val="C00000"/>
                </a:solidFill>
              </a:rPr>
              <a:t>ได้ </a:t>
            </a:r>
            <a:r>
              <a:rPr lang="en-US" sz="4400" b="1" dirty="0">
                <a:solidFill>
                  <a:srgbClr val="C00000"/>
                </a:solidFill>
              </a:rPr>
              <a:t>15,000,000 </a:t>
            </a:r>
            <a:r>
              <a:rPr lang="th-TH" sz="4400" b="1" dirty="0">
                <a:solidFill>
                  <a:srgbClr val="C00000"/>
                </a:solidFill>
              </a:rPr>
              <a:t>บาท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1,000,000,000 </a:t>
            </a:r>
            <a:r>
              <a:rPr lang="th-TH" sz="4400" b="1" dirty="0">
                <a:solidFill>
                  <a:srgbClr val="C00000"/>
                </a:solidFill>
              </a:rPr>
              <a:t>ได้ </a:t>
            </a:r>
            <a:r>
              <a:rPr lang="en-US" sz="4400" b="1" u="sng" dirty="0">
                <a:solidFill>
                  <a:srgbClr val="0070C0"/>
                </a:solidFill>
              </a:rPr>
              <a:t>100,000,000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th-TH" sz="4400" b="1" dirty="0">
                <a:solidFill>
                  <a:srgbClr val="C00000"/>
                </a:solidFill>
              </a:rPr>
              <a:t>บาท </a:t>
            </a:r>
            <a:endParaRPr lang="en-US" sz="4400" b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7244" y="116632"/>
            <a:ext cx="10969943" cy="1339552"/>
          </a:xfrm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พระราชบัญญัติประกอบ</a:t>
            </a:r>
            <a:r>
              <a:rPr lang="th-TH" sz="4400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รัฐธรรมนูญว่าด้วยการป้องกันและปราบปรามการทุจริต พ.ศ. 2561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1412776"/>
            <a:ext cx="10969943" cy="51845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ห้ามมิให้กรรมการ ผู้ดำรงตำแหน่งในองค์กรอิสระ และเจ้าพนักงานของรัฐ ที่คณะกรรมการ ป.ป.ช. ประกาศกำหนด ดำเนินการอันเป็นการขัดกันระหว่างประโยชน์ส่วนบุคคลกับประโยชน์ส่วนรวม (ม.</a:t>
            </a:r>
            <a:r>
              <a:rPr lang="en-US" sz="3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126</a:t>
            </a:r>
            <a:r>
              <a:rPr lang="th-TH" sz="3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 ดังนี้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๑)เป็นคู่สัญญาหรือมีส่วนได้เสียในสัญญาที่ทำกับหน่วยงานของรัฐที่เจ้าพนักงานของรัฐผู้นั้นปฏิบัติหน้าที่ในฐานะที่เป็นเจ้าพนักงานของรัฐซึ่งมีอำนาจไม่ว่าโดยตรงหรือโดยอ้อม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(๒)เป็นหุ้นส่วนหรือผู้ถือหุ้นส่วนในห้างหุ้นส่วนหรือบริษัทที่เข้าเป็นคู่สัญญากับหน่วยงานของรัฐ ไม่ว่าโดยตรงหรือโดยอ้อม เว้นแต่เป็นผู้ถือหุ้นในบริษัทจำกัดหรือบริษัทมหาชนจำกัดไม่เกินจำนวนที่คณะกรรมการ ป.ป.ช. กำหนด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73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0" y="0"/>
            <a:ext cx="12188825" cy="3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56" y="3068960"/>
            <a:ext cx="3685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ตัวแทนของประชาชน </a:t>
            </a:r>
          </a:p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เลือกตัวแทนไปเป็น</a:t>
            </a:r>
          </a:p>
          <a:p>
            <a:pPr algn="ctr"/>
            <a:r>
              <a:rPr lang="th-TH" sz="2400" u="sng" dirty="0" smtClean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หัวหน้าคณะผู้บริหารประเทศ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และออกกฎหมายเพื่อบังคับใช้ในประเทศ </a:t>
            </a:r>
            <a:r>
              <a:rPr lang="th-TH" sz="2400" dirty="0" smtClean="0">
                <a:solidFill>
                  <a:srgbClr val="FF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เพื่อประโยชน์ของประชาชน และส่วนรวมเป็นสำคัญ</a:t>
            </a:r>
            <a:endParaRPr lang="en-US" sz="2400" dirty="0">
              <a:solidFill>
                <a:srgbClr val="FF99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101" y="3068960"/>
            <a:ext cx="4991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หัวหน้าคณะผู้บริหารประเทศ จะเลือกคนเก่ง ๆ มาประจำกระทรวงต่าง ๆ เพื่อช่วยกันบริหารประเทศ ตามกฎหมายที่ตัวแทนประชาชนได้ออกมาบังคับใช้ในประเทศ ซึ่งแต่ละกระทรวง กรม และหน่วยงาน ก็จะมี</a:t>
            </a:r>
            <a:r>
              <a:rPr lang="th-TH" sz="2400" b="1" u="sng" dirty="0" smtClean="0">
                <a:solidFill>
                  <a:srgbClr val="3809BD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เจ้าหน้าที่ของรัฐ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ทำงานตามตำแหน่งและหน้าที่ของตน เพื่อขับเคลื่อนกลไกการบริหารประเทศ</a:t>
            </a:r>
          </a:p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ทั้งนี้ </a:t>
            </a:r>
            <a:r>
              <a:rPr lang="th-TH" sz="2400" dirty="0">
                <a:solidFill>
                  <a:srgbClr val="FF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เพื่อประโยชน์ของประชาชน และส่วนรวมเป็นสำคัญ</a:t>
            </a:r>
            <a:endParaRPr lang="en-US" sz="2400" dirty="0">
              <a:solidFill>
                <a:srgbClr val="FF99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3893" y="3089935"/>
            <a:ext cx="3652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ทำหน้าที่พิพากษาคดี ตามกฎหมายที่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ตัวแทนของประชาชนได้ออกมาบังคับใช้ในประเทศ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ซึ่งบุคคลที่มาทำหน้าที่นี้ ต้องมีคุณสมบัติเฉพาะ ต้องมีความรู้ความสามารถทางกฎหมาย และต้องผ่านการสอบอย่างเข้มข้น </a:t>
            </a:r>
          </a:p>
          <a:p>
            <a:pPr algn="ctr"/>
            <a:r>
              <a:rPr lang="th-TH" sz="2400" u="sng" dirty="0">
                <a:solidFill>
                  <a:srgbClr val="DE22D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(สอบยากมากกกกก</a:t>
            </a:r>
            <a:r>
              <a:rPr lang="en-US" sz="2400" u="sng" dirty="0">
                <a:solidFill>
                  <a:srgbClr val="DE22D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!!!!!</a:t>
            </a:r>
            <a:r>
              <a:rPr lang="th-TH" sz="2400" u="sng" dirty="0" smtClean="0">
                <a:solidFill>
                  <a:srgbClr val="DE22D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2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ถือคุณธรรม จริยธรรม อย่างสูง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1318" y="34949"/>
            <a:ext cx="2592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</a:t>
            </a:r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หลักนิติรัฐ</a:t>
            </a:r>
            <a:endParaRPr lang="th-TH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9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5273" y="116632"/>
            <a:ext cx="11244111" cy="65527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(๓)รับสัมปทานหรือคงไว้ซึ่งสัมปทาน หรือเข้าเป็นคู่สัญญาอันมีลักษณะเป็นการผูกขาดหรือตัดตอน หรือเป็นหุ้นส่วนหรือผู้ถือหุ้นในห้างหุ้นส่วนหรือบริษัทที่รับสัมปทานหรือเข้าเป็นคู่สัญญา ไม่ว่าโดยตรงหรือโดยอ้อม เว้นแต่เป็นผู้ถือหุ้นในบริษัทจำกัดหรอบริษัทมหาชนจำกัดไม่เกินจำนวนที่คณะกรรมการ ป.ป.ช. กำหนด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(๔)เข้าไปมีส่วนได้เสียในฐานะเป็นกรรมการ ที่ปรึกษา ตัวแทน พนักงานหรือลูกจ้างในธุรกิจของเอกชนซึ่งอยู่ภายใต้การกำกับ ดูแล ควบคุม หรือตรวจสอบของหน่วยงานของรัฐที่เจ้าพนักงานของรัฐผู้นั้นสังกัดอยู่หรือปฏิบัติหน้าที่ในฐานะเป็นเจ้าพนักงานของรัฐ</a:t>
            </a:r>
          </a:p>
          <a:p>
            <a:r>
              <a:rPr lang="th-TH" sz="28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กรณีดังกล่าวใช้บังคับกับคู่สมรสด้วย โดยคู่สมรสมีความหมาย รวมถึง ผู้ซึ่งอยู่กินฉันสามีภริยาโดยไม่ได้จดทะเบียนสมรสด้วย</a:t>
            </a:r>
          </a:p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มีการฝ่าฝืนให้ถือว่าเป็นการกระทำความผิดต่อตำแหน่งหน้าที่ราชการหรือความผิดต่อตำแหน่งหน้าที่ในการยุติธรรม (ม.๑๒๙)</a:t>
            </a:r>
          </a:p>
          <a:p>
            <a:r>
              <a:rPr lang="th-TH" sz="28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ฝ่าฝืนระวางโทษจำคุกไม่เกินสามปี หรือปรับไม่เกินหกหมื่นบาท หรือทั้งจำทั้งปรับ (ม.๑๖๘)</a:t>
            </a:r>
            <a:endParaRPr lang="th-TH" sz="28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260648"/>
            <a:ext cx="10969943" cy="62646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ห้ามมิให้เจ้าพนักงานของรัฐผู้ใดรับทรัพย์สินหรือประโยชน์อื่นใดอันอาจคำนวณเป็นเงินได้จากผู้ใด เว้นแต่การรับทรัพย์สินหรือประโยชน์อื่นใดโดยธรรมจรรยาตามหลักเกณฑ์และจำนวนที่คณะกรรมการ ป.ป.ช. กำหนด (ม.๑๒๘)</a:t>
            </a:r>
          </a:p>
          <a:p>
            <a:r>
              <a:rPr lang="th-TH" sz="36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บังคับกับการรับทรัพย์สินหรือประโยชน์อื่นใดของผู้ซึ่งพ้นจากการเป็นเจ้าพนักงานของรัฐมาแล้วยังไม่ถึงสองปีด้วยโดยอนุโลม</a:t>
            </a:r>
          </a:p>
          <a:p>
            <a:pPr marL="0" indent="0">
              <a:buNone/>
            </a:pP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i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หากมีการฝ่าฝืนให้ถือว่าเป็นการกระทำความผิดต่อตำแหน่งหน้าที่	ราชการหรือความผิดต่อตำแหน่งหน้าที่ในการยุติธรรม (ม.๑๒๙)</a:t>
            </a:r>
          </a:p>
          <a:p>
            <a:pPr marL="0" indent="0">
              <a:buNone/>
            </a:pPr>
            <a:r>
              <a:rPr lang="en-US" sz="2800" i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2800" b="1" i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ฝ่าฝืนระวางโทษจำคุกไม่เกินสามปี หรือปรับไม่เกินหกหมื่นบาท 	หรือทั้ง	จำทั้งปรับ (ม.๑๖๙)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83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5615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ko-KR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กระบวนการดำเนินคดีของสำนักงาน ป.ป.ช.</a:t>
            </a:r>
            <a:endParaRPr lang="en-US" sz="4800" b="1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609441" y="1124744"/>
            <a:ext cx="11148125" cy="573325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6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86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มีคำร้องหรือหนังสือราชการ</a:t>
            </a:r>
            <a:r>
              <a:rPr lang="th-TH" sz="86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/ </a:t>
            </a:r>
            <a:r>
              <a:rPr lang="en-US" sz="8600" b="1" u="sng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600" b="1" u="sng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มีเหตุอันควรสงสัย</a:t>
            </a:r>
          </a:p>
          <a:p>
            <a:r>
              <a:rPr lang="en-US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</a:t>
            </a:r>
            <a:r>
              <a:rPr lang="en-US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ตรวจสอบเบื้องต้น”</a:t>
            </a:r>
            <a:r>
              <a:rPr lang="en-US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 ม.</a:t>
            </a:r>
            <a:r>
              <a:rPr lang="en-US" sz="123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49</a:t>
            </a:r>
            <a:endParaRPr lang="th-TH" sz="12300" b="1" dirty="0" smtClean="0">
              <a:solidFill>
                <a:srgbClr val="DE22D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พนักงานไต่สวน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(ทำงานโดยมีทีมงาน)</a:t>
            </a:r>
          </a:p>
          <a:p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ผู้บังคับบัญชา</a:t>
            </a:r>
          </a:p>
          <a:p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คณะอนุกรรมการกลั่นกรองเรื่องกล่าวหาประจำ ภาค 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</a:p>
          <a:p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 ป.ป.ช.</a:t>
            </a:r>
          </a:p>
          <a:p>
            <a:r>
              <a:rPr lang="en-US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</a:t>
            </a:r>
            <a:r>
              <a:rPr lang="en-US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ไต่สวน</a:t>
            </a:r>
            <a:r>
              <a:rPr lang="en-US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en-US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12300" b="1" u="sng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การไต่สวน</a:t>
            </a:r>
          </a:p>
          <a:p>
            <a:r>
              <a:rPr lang="th-TH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คณะผู้ไต่สวนเบื้องต้น</a:t>
            </a:r>
          </a:p>
          <a:p>
            <a:r>
              <a:rPr lang="th-TH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กรรมการ ป.ป.ช. ประจำภาค 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</a:p>
          <a:p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 ป.ป.ช.</a:t>
            </a:r>
            <a:endParaRPr lang="en-US" sz="8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2300" b="1" u="sng" dirty="0" smtClean="0">
                <a:solidFill>
                  <a:srgbClr val="3809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12300" b="1" u="sng" dirty="0" smtClean="0">
                <a:solidFill>
                  <a:srgbClr val="3809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</a:t>
            </a:r>
            <a:r>
              <a:rPr lang="en-US" sz="12300" b="1" u="sng" dirty="0" smtClean="0">
                <a:solidFill>
                  <a:srgbClr val="3809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12300" b="1" u="sng" dirty="0" smtClean="0">
                <a:solidFill>
                  <a:srgbClr val="3809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ศาล</a:t>
            </a:r>
            <a:r>
              <a:rPr lang="en-US" sz="12300" b="1" u="sng" dirty="0" smtClean="0">
                <a:solidFill>
                  <a:srgbClr val="3809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th-TH" sz="12300" b="1" u="sng" dirty="0" smtClean="0">
              <a:solidFill>
                <a:srgbClr val="3809B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อัยการ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 ป.ป.ช.</a:t>
            </a:r>
          </a:p>
          <a:p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4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3" y="260649"/>
            <a:ext cx="115182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มาตรา </a:t>
            </a:r>
            <a:r>
              <a:rPr lang="en-US" sz="3200" dirty="0" smtClean="0">
                <a:cs typeface="+mj-cs"/>
              </a:rPr>
              <a:t>34</a:t>
            </a:r>
            <a:r>
              <a:rPr lang="th-TH" sz="3200" dirty="0">
                <a:cs typeface="+mj-cs"/>
              </a:rPr>
              <a:t>  ในการปฏิบัติหน้าที่ตามพระราชบัญญัติประกอบรัฐธรรมนูญนี้ ให้คณะกรรมการ ป.ป.ช. มีอำนาจ ดังต่อไปนี้</a:t>
            </a:r>
          </a:p>
          <a:p>
            <a:r>
              <a:rPr lang="th-TH" sz="3200" dirty="0" smtClean="0">
                <a:cs typeface="+mj-cs"/>
              </a:rPr>
              <a:t>(</a:t>
            </a:r>
            <a:r>
              <a:rPr lang="en-US" sz="3200" dirty="0" smtClean="0">
                <a:cs typeface="+mj-cs"/>
              </a:rPr>
              <a:t>1</a:t>
            </a:r>
            <a:r>
              <a:rPr lang="th-TH" sz="3200" dirty="0" smtClean="0">
                <a:cs typeface="+mj-cs"/>
              </a:rPr>
              <a:t>) </a:t>
            </a:r>
            <a:r>
              <a:rPr lang="th-TH" sz="3200" dirty="0">
                <a:cs typeface="+mj-cs"/>
              </a:rPr>
              <a:t>มีคำสั่งให้</a:t>
            </a:r>
            <a:r>
              <a:rPr lang="th-TH" sz="3200" u="sng" dirty="0">
                <a:cs typeface="+mj-cs"/>
              </a:rPr>
              <a:t>ข้าราชการ</a:t>
            </a:r>
            <a:r>
              <a:rPr lang="th-TH" sz="3200" dirty="0">
                <a:cs typeface="+mj-cs"/>
              </a:rPr>
              <a:t> </a:t>
            </a:r>
            <a:r>
              <a:rPr lang="th-TH" sz="3200" u="sng" dirty="0">
                <a:cs typeface="+mj-cs"/>
              </a:rPr>
              <a:t>พนักงาน</a:t>
            </a:r>
            <a:r>
              <a:rPr lang="th-TH" sz="3200" dirty="0">
                <a:cs typeface="+mj-cs"/>
              </a:rPr>
              <a:t> หรือ</a:t>
            </a:r>
            <a:r>
              <a:rPr lang="th-TH" sz="3200" u="sng" dirty="0">
                <a:cs typeface="+mj-cs"/>
              </a:rPr>
              <a:t>ลูกจ้าง</a:t>
            </a:r>
            <a:r>
              <a:rPr lang="th-TH" sz="3200" dirty="0">
                <a:cs typeface="+mj-cs"/>
              </a:rPr>
              <a:t>ของหน่วยราชการ หน่วยงานของรัฐ รัฐวิสาหกิจ หรือราชการส่วนท้องถิ่น </a:t>
            </a:r>
            <a:r>
              <a:rPr lang="th-TH" sz="3200" u="sng" dirty="0">
                <a:solidFill>
                  <a:srgbClr val="C00000"/>
                </a:solidFill>
                <a:cs typeface="+mj-cs"/>
              </a:rPr>
              <a:t>มาให้ถ้อยคำ</a:t>
            </a:r>
            <a:r>
              <a:rPr lang="th-TH" sz="3200" dirty="0">
                <a:cs typeface="+mj-cs"/>
              </a:rPr>
              <a:t>หรือ</a:t>
            </a:r>
            <a:r>
              <a:rPr lang="th-TH" sz="3200" b="1" u="sng" dirty="0">
                <a:solidFill>
                  <a:srgbClr val="DE22D5"/>
                </a:solidFill>
                <a:cs typeface="+mj-cs"/>
              </a:rPr>
              <a:t>ส่งมอบเอกสารหรือหลักฐาน</a:t>
            </a:r>
            <a:r>
              <a:rPr lang="th-TH" sz="3200" dirty="0">
                <a:cs typeface="+mj-cs"/>
              </a:rPr>
              <a:t>ที่เกี่ยวข้องมาเพื่อประโยชน์ในการไต่สวน</a:t>
            </a:r>
          </a:p>
          <a:p>
            <a:r>
              <a:rPr lang="th-TH" sz="3200" dirty="0" smtClean="0">
                <a:cs typeface="+mj-cs"/>
              </a:rPr>
              <a:t>(</a:t>
            </a:r>
            <a:r>
              <a:rPr lang="en-US" sz="3200" dirty="0" smtClean="0">
                <a:cs typeface="+mj-cs"/>
              </a:rPr>
              <a:t>2</a:t>
            </a:r>
            <a:r>
              <a:rPr lang="th-TH" sz="3200" dirty="0" smtClean="0">
                <a:cs typeface="+mj-cs"/>
              </a:rPr>
              <a:t>) </a:t>
            </a:r>
            <a:r>
              <a:rPr lang="th-TH" sz="3200" dirty="0">
                <a:cs typeface="+mj-cs"/>
              </a:rPr>
              <a:t>ให้</a:t>
            </a:r>
            <a:r>
              <a:rPr lang="th-TH" sz="3200" u="sng" dirty="0">
                <a:cs typeface="+mj-cs"/>
              </a:rPr>
              <a:t>บุคคลใด</a:t>
            </a:r>
            <a:r>
              <a:rPr lang="th-TH" sz="3200" dirty="0">
                <a:cs typeface="+mj-cs"/>
              </a:rPr>
              <a:t>มาให้ถ้อยคำ หรือส่งบัญชี เอกสาร หรือหลักฐานใด ๆ มาเพื่อประโยชน์ในการไต่สวน</a:t>
            </a:r>
          </a:p>
          <a:p>
            <a:r>
              <a:rPr lang="th-TH" sz="3200" dirty="0" smtClean="0">
                <a:cs typeface="+mj-cs"/>
              </a:rPr>
              <a:t>(</a:t>
            </a:r>
            <a:r>
              <a:rPr lang="en-US" sz="3200" dirty="0" smtClean="0">
                <a:cs typeface="+mj-cs"/>
              </a:rPr>
              <a:t>3</a:t>
            </a:r>
            <a:r>
              <a:rPr lang="th-TH" sz="3200" dirty="0" smtClean="0">
                <a:cs typeface="+mj-cs"/>
              </a:rPr>
              <a:t>) </a:t>
            </a:r>
            <a:r>
              <a:rPr lang="th-TH" sz="3200" dirty="0">
                <a:cs typeface="+mj-cs"/>
              </a:rPr>
              <a:t>ดำเนินการ</a:t>
            </a:r>
            <a:r>
              <a:rPr lang="th-TH" sz="3200" u="sng" dirty="0">
                <a:cs typeface="+mj-cs"/>
              </a:rPr>
              <a:t>ขอให้ศาลที่มีเขตอำนาจออกหมาย</a:t>
            </a:r>
            <a:r>
              <a:rPr lang="th-TH" sz="3200" dirty="0">
                <a:cs typeface="+mj-cs"/>
              </a:rPr>
              <a:t>เพื่อเข้าไปในเคหสถาน สถานที่ทำการ หรือสถานที่อื่นใด รวมทั้งยานพาหนะของบุคคลใด ๆ ในเวลาระหว่างพระอาทิตย์ขึ้นและพระอาทิตย์ตก หรือในระหว่างเวลาที่มีการประกอบกิจการ เพื่อตรวจสอบ ค้น ยึด หรืออายัด เอกสาร ทรัพย์สิน หรือพยานหลักฐานอื่นใดซึ่งเกี่ยวข้องกับเรื่องที่ไต่สวน และหากยังดำเนินการไม่แล้วเสร็จในเวลาดังกล่าว ให้สามารถดำเนินการต่อไปได้จนกว่าจะแล้ว</a:t>
            </a:r>
            <a:r>
              <a:rPr lang="th-TH" sz="3200" dirty="0" smtClean="0">
                <a:cs typeface="+mj-cs"/>
              </a:rPr>
              <a:t>เสร็จ...</a:t>
            </a:r>
            <a:endParaRPr lang="th-TH" sz="3200" dirty="0"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1645231" y="260869"/>
            <a:ext cx="9779745" cy="819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</a:t>
            </a:r>
            <a:r>
              <a:rPr lang="en-US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ตรวจสอบเบื้องต้น”</a:t>
            </a:r>
            <a:r>
              <a:rPr lang="en-US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 ม.</a:t>
            </a:r>
            <a:r>
              <a:rPr lang="en-US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49</a:t>
            </a:r>
            <a:endParaRPr lang="th-TH" sz="6900" b="1" dirty="0" smtClean="0">
              <a:solidFill>
                <a:srgbClr val="DE22D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431260" y="905263"/>
            <a:ext cx="4372034" cy="464516"/>
          </a:xfrm>
          <a:prstGeom prst="roundRect">
            <a:avLst/>
          </a:prstGeom>
          <a:gradFill flip="none" rotWithShape="1">
            <a:gsLst>
              <a:gs pos="93000">
                <a:srgbClr val="F25116"/>
              </a:gs>
              <a:gs pos="48000">
                <a:srgbClr val="F2790F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มีคำร้อง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มีเหตุอันควรสงสัย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86EF1DC7-2C78-4133-BB4D-61D74C44BCE3}"/>
              </a:ext>
            </a:extLst>
          </p:cNvPr>
          <p:cNvSpPr/>
          <p:nvPr/>
        </p:nvSpPr>
        <p:spPr>
          <a:xfrm>
            <a:off x="6047963" y="905263"/>
            <a:ext cx="6023135" cy="926181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ตรวจรับคำร้องในชั้นต้นว่าควรรับไว้ดำเนินการ หรือส่งหน่วยงานอื่น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5539966" y="2169560"/>
            <a:ext cx="5885008" cy="1262497"/>
          </a:xfrm>
          <a:prstGeom prst="roundRect">
            <a:avLst/>
          </a:prstGeom>
          <a:solidFill>
            <a:srgbClr val="B489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แสวงหาข้อเท็จจริง สอบปากคำพยาน รวบรวมพยานหลักฐาน ตรวจพื้นที่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561266" y="1621358"/>
            <a:ext cx="4242028" cy="117945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สรุปสำนวนเสนอผู้บังคับบัญชา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67693" y="3271044"/>
            <a:ext cx="4212577" cy="8694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ประชุมอนุกรรมการกลั่นกรองเรื่องกล่าวหา ภาค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5641712" y="3502194"/>
            <a:ext cx="3908185" cy="589725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0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ประชุมคณะกรรมการ ป.ป.ช.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7857405" y="4265020"/>
            <a:ext cx="4212577" cy="869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ดำเนินการตามมติ (ให้ตกไป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ให้ไต่สวน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ให้ดำเนินการอื่นๆ)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5038571" y="1124744"/>
            <a:ext cx="532932" cy="2450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ขวา 14"/>
          <p:cNvSpPr/>
          <p:nvPr/>
        </p:nvSpPr>
        <p:spPr>
          <a:xfrm>
            <a:off x="4308690" y="3705771"/>
            <a:ext cx="1072115" cy="4564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ลง 15"/>
          <p:cNvSpPr/>
          <p:nvPr/>
        </p:nvSpPr>
        <p:spPr>
          <a:xfrm>
            <a:off x="8710794" y="1833570"/>
            <a:ext cx="626198" cy="3129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ซ้าย 16"/>
          <p:cNvSpPr/>
          <p:nvPr/>
        </p:nvSpPr>
        <p:spPr>
          <a:xfrm>
            <a:off x="4879305" y="2211084"/>
            <a:ext cx="577044" cy="3122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ลง 17"/>
          <p:cNvSpPr/>
          <p:nvPr/>
        </p:nvSpPr>
        <p:spPr>
          <a:xfrm>
            <a:off x="1691689" y="2845023"/>
            <a:ext cx="575914" cy="38187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35600" y="323931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0681019" y="3630254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386813" y="379705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41993" y="3502194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75982" y="1368352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1252281" y="238335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774410" y="69802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78502" y="4588367"/>
            <a:ext cx="57068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49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วรรคห้า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	ใน</a:t>
            </a:r>
            <a:r>
              <a:rPr lang="th-TH" sz="3200" b="1" u="sng" dirty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การตรวจสอบเบื้องต้น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เลขาธิการ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หัวหน้าพนักงานไต่สวน</a:t>
            </a:r>
            <a:endParaRPr lang="en-US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มีอำนาจตามมาตรา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และ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ด้วย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785319" y="5191642"/>
            <a:ext cx="6094413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วรรคสอง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อำนาจ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เช่นเดียวกับพนักงาน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สอบสวน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ประมวลกฎหมายวิธีพิจารณาความ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อาญา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ลูกศรโค้ง 30"/>
          <p:cNvSpPr/>
          <p:nvPr/>
        </p:nvSpPr>
        <p:spPr>
          <a:xfrm flipV="1">
            <a:off x="6704120" y="4140499"/>
            <a:ext cx="1108523" cy="718033"/>
          </a:xfrm>
          <a:prstGeom prst="bentArrow">
            <a:avLst>
              <a:gd name="adj1" fmla="val 2310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บวก 31"/>
          <p:cNvSpPr/>
          <p:nvPr/>
        </p:nvSpPr>
        <p:spPr>
          <a:xfrm>
            <a:off x="5160221" y="5558548"/>
            <a:ext cx="706499" cy="325591"/>
          </a:xfrm>
          <a:prstGeom prst="mathPlus">
            <a:avLst/>
          </a:prstGeom>
          <a:solidFill>
            <a:srgbClr val="FF99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-92817" y="5006073"/>
            <a:ext cx="7050220" cy="713523"/>
          </a:xfrm>
          <a:prstGeom prst="roundRect">
            <a:avLst/>
          </a:prstGeom>
          <a:gradFill flip="none" rotWithShape="1">
            <a:gsLst>
              <a:gs pos="93000">
                <a:srgbClr val="F25116"/>
              </a:gs>
              <a:gs pos="48000">
                <a:srgbClr val="F2790F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ส่งพนักงานสอบสวนและหน่วยงานต้นสังกัด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86EF1DC7-2C78-4133-BB4D-61D74C44BCE3}"/>
              </a:ext>
            </a:extLst>
          </p:cNvPr>
          <p:cNvSpPr/>
          <p:nvPr/>
        </p:nvSpPr>
        <p:spPr>
          <a:xfrm>
            <a:off x="-65060" y="4076818"/>
            <a:ext cx="9231014" cy="926181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r>
              <a:rPr lang="th-TH" dirty="0"/>
              <a:t>มอบหมายให้ผู้บังคับบัญชาหรือผู้มีอำนาจแต่งตั้งหรือถอดถอน</a:t>
            </a:r>
          </a:p>
          <a:p>
            <a:r>
              <a:rPr lang="th-TH" dirty="0"/>
              <a:t>ของผู้ถูกร้องดำเนินการ มาตรา </a:t>
            </a:r>
            <a:r>
              <a:rPr lang="en-US" dirty="0" smtClean="0"/>
              <a:t>64 </a:t>
            </a:r>
            <a:r>
              <a:rPr lang="th-TH" dirty="0" smtClean="0"/>
              <a:t>(มอบหมายต้นสังกัดดำเนินการ)</a:t>
            </a:r>
            <a:endParaRPr lang="th-TH" dirty="0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-102980" y="2457183"/>
            <a:ext cx="6435505" cy="750181"/>
          </a:xfrm>
          <a:prstGeom prst="roundRect">
            <a:avLst/>
          </a:prstGeom>
          <a:solidFill>
            <a:srgbClr val="C495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มอบหมายคณะกรรมการ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ป.ป.ท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 (ม.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62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-65059" y="3207363"/>
            <a:ext cx="6435504" cy="8694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 </a:t>
            </a:r>
            <a:r>
              <a:rPr lang="th-TH" sz="2800" dirty="0"/>
              <a:t>มอบหมายพนักงานสอบสวนดำเนินการ </a:t>
            </a:r>
            <a:r>
              <a:rPr lang="th-TH" sz="2800" dirty="0" smtClean="0"/>
              <a:t>(มาตรา </a:t>
            </a:r>
            <a:r>
              <a:rPr lang="en-US" sz="2800" dirty="0"/>
              <a:t>61 </a:t>
            </a:r>
            <a:r>
              <a:rPr lang="th-TH" sz="2800" dirty="0"/>
              <a:t>และ มาตรา </a:t>
            </a:r>
            <a:r>
              <a:rPr lang="en-US" sz="2800" dirty="0" smtClean="0"/>
              <a:t>63</a:t>
            </a:r>
            <a:r>
              <a:rPr lang="th-TH" sz="2800" dirty="0" smtClean="0"/>
              <a:t>)</a:t>
            </a:r>
            <a:endParaRPr lang="en-US" sz="2800" dirty="0"/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-39935" y="5719596"/>
            <a:ext cx="7899140" cy="589725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0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ส่งคณะกรรมการ 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ป.ป.ท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และหน่วยงานต้นสังกัด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6957402" y="862051"/>
            <a:ext cx="5231423" cy="28676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ดำเนินการตามมติคณะกรรมการ ป.ป.ช. </a:t>
            </a:r>
            <a:r>
              <a:rPr lang="th-TH" sz="4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(ชั้นตรวจสอบเบื้องต้น)</a:t>
            </a:r>
            <a:endParaRPr lang="en-US" sz="4000" b="1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8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2083823" y="188640"/>
            <a:ext cx="7061322" cy="819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</a:t>
            </a:r>
            <a:r>
              <a:rPr lang="en-US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ตรวจสอบเบื้องต้น”</a:t>
            </a:r>
            <a:r>
              <a:rPr lang="en-US" sz="6900" b="1" dirty="0" smtClean="0">
                <a:solidFill>
                  <a:srgbClr val="DE22D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6900" b="1" dirty="0" smtClean="0">
              <a:solidFill>
                <a:srgbClr val="DE22D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0" y="6309320"/>
            <a:ext cx="4153835" cy="548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7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อื่น ๆ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4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-39937" y="1305054"/>
            <a:ext cx="6806250" cy="115212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1.</a:t>
            </a:r>
            <a:r>
              <a:rPr lang="th-TH" sz="2800" dirty="0"/>
              <a:t>ดำเนินการไต่สวนเอง โดยคณะกรรมการ ป.ป.ช. </a:t>
            </a:r>
            <a:r>
              <a:rPr lang="en-US" sz="2800" dirty="0"/>
              <a:t>/</a:t>
            </a:r>
            <a:r>
              <a:rPr lang="th-TH" sz="2800" dirty="0" smtClean="0"/>
              <a:t>คณะกรรมการไต่</a:t>
            </a:r>
            <a:r>
              <a:rPr lang="th-TH" sz="2800" dirty="0"/>
              <a:t>สวน </a:t>
            </a:r>
            <a:r>
              <a:rPr lang="en-US" sz="2800" dirty="0" smtClean="0"/>
              <a:t>/</a:t>
            </a:r>
            <a:r>
              <a:rPr lang="th-TH" sz="2800" b="1" u="sng" dirty="0"/>
              <a:t>คณะผู้ไต่สวน</a:t>
            </a:r>
            <a:r>
              <a:rPr lang="th-TH" sz="2800" b="1" u="sng" dirty="0" smtClean="0"/>
              <a:t>เบื้องต้น</a:t>
            </a:r>
            <a:endParaRPr lang="th-TH" sz="2800" b="1" u="sng" dirty="0"/>
          </a:p>
        </p:txBody>
      </p:sp>
    </p:spTree>
    <p:extLst>
      <p:ext uri="{BB962C8B-B14F-4D97-AF65-F5344CB8AC3E}">
        <p14:creationId xmlns:p14="http://schemas.microsoft.com/office/powerpoint/2010/main" val="41026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1645231" y="260869"/>
            <a:ext cx="9779745" cy="819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 </a:t>
            </a:r>
            <a:r>
              <a:rPr lang="en-US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ไต่สวน</a:t>
            </a:r>
            <a:r>
              <a:rPr lang="en-US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en-US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96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การไต่สวน</a:t>
            </a:r>
          </a:p>
          <a:p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431260" y="827037"/>
            <a:ext cx="4372034" cy="1241211"/>
          </a:xfrm>
          <a:prstGeom prst="roundRect">
            <a:avLst/>
          </a:prstGeom>
          <a:gradFill flip="none" rotWithShape="1">
            <a:gsLst>
              <a:gs pos="93000">
                <a:srgbClr val="F25116"/>
              </a:gs>
              <a:gs pos="48000">
                <a:srgbClr val="F2790F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คณะกรรมการ ป.ป.ช. มีมติแต่งตั้งคณะผู้ไต่สวนเบื้องต้น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86EF1DC7-2C78-4133-BB4D-61D74C44BCE3}"/>
              </a:ext>
            </a:extLst>
          </p:cNvPr>
          <p:cNvSpPr/>
          <p:nvPr/>
        </p:nvSpPr>
        <p:spPr>
          <a:xfrm>
            <a:off x="6047963" y="905262"/>
            <a:ext cx="6023135" cy="1084760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คณะผู้ไต่สวนเบื้องต้นแสวงหา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ข้อเท็จจริง สอบปากคำพยาน รวบรวมพยานหลักฐาน ตรวจ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พื้นที่ เพื่อให้ครบถ้วนที่จะแจ้งข้อกล่าวหา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7027277" y="2353244"/>
            <a:ext cx="4946619" cy="950900"/>
          </a:xfrm>
          <a:prstGeom prst="roundRect">
            <a:avLst/>
          </a:prstGeom>
          <a:solidFill>
            <a:srgbClr val="B489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แจ้งข้อเท็จจริงและข้อกล่าวหาให้ผู้ถูกกล่าวหาทราบ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-19561" y="2178240"/>
            <a:ext cx="5958229" cy="117945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ผู้ถูกกล่าวหาชี้แจงแก้ข้อกล่าวหาและอ้างอิงพยานบุคคล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พยานหลักฐาน ภายในกำหนด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166955" y="3618266"/>
            <a:ext cx="5404547" cy="7719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สอบปากคำบุคคลและสืบพยานหลักฐานตามที่ผู้ถูกกล่าวหาอ้าง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7017814" y="3409677"/>
            <a:ext cx="3908185" cy="78400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0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สรุปสำนวนและประชุมลงมติคณะผู้ไต่สวนเบื้องต้น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7095925" y="4290813"/>
            <a:ext cx="4843388" cy="7163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เสนอสำนวนต่อคณะกรรมการ ป.ป.ช. พิจารณา ผ่านผู้บังคับบัญชา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5038571" y="1124744"/>
            <a:ext cx="532932" cy="4966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ขวา 14"/>
          <p:cNvSpPr/>
          <p:nvPr/>
        </p:nvSpPr>
        <p:spPr>
          <a:xfrm>
            <a:off x="5603441" y="3665152"/>
            <a:ext cx="1072115" cy="4564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ลง 15"/>
          <p:cNvSpPr/>
          <p:nvPr/>
        </p:nvSpPr>
        <p:spPr>
          <a:xfrm>
            <a:off x="8923699" y="1990022"/>
            <a:ext cx="626198" cy="3129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ซ้าย 16"/>
          <p:cNvSpPr/>
          <p:nvPr/>
        </p:nvSpPr>
        <p:spPr>
          <a:xfrm>
            <a:off x="6047964" y="2564905"/>
            <a:ext cx="656156" cy="40612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ลง 17"/>
          <p:cNvSpPr/>
          <p:nvPr/>
        </p:nvSpPr>
        <p:spPr>
          <a:xfrm>
            <a:off x="2638929" y="3218738"/>
            <a:ext cx="575914" cy="38187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35600" y="323931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514834" y="4121592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438603" y="308091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2753" y="362648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408" y="1716575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619309" y="200815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774410" y="69802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075720" y="5506587"/>
            <a:ext cx="609441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อำนาจเช่นเดียวกับพนักงานสอบสวน ตามประมวลกฎหมายวิธีพิจารณาความอาญา มาตรา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วรรคสอง</a:t>
            </a:r>
          </a:p>
        </p:txBody>
      </p:sp>
      <p:sp>
        <p:nvSpPr>
          <p:cNvPr id="32" name="บวก 31"/>
          <p:cNvSpPr/>
          <p:nvPr/>
        </p:nvSpPr>
        <p:spPr>
          <a:xfrm>
            <a:off x="5288462" y="5912778"/>
            <a:ext cx="706499" cy="325591"/>
          </a:xfrm>
          <a:prstGeom prst="mathPlus">
            <a:avLst/>
          </a:prstGeom>
          <a:solidFill>
            <a:srgbClr val="FF99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3158043" y="4424411"/>
            <a:ext cx="3761055" cy="99121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คณะกรรมการ ป.ป.ช. ประชุมพิจารณาสำนวนแล้วลงมติ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3730" y="5044922"/>
            <a:ext cx="6094413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วรรค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  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200" b="1" u="sng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การไต่สวนเบื้องต้น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เลขาธิการ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หัวหน้าพนักงานไต่สวน</a:t>
            </a:r>
            <a:endParaRPr lang="en-US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มีอำนาจตามมาตรา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และ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ด้วย</a:t>
            </a:r>
            <a:r>
              <a:rPr lang="en-US" dirty="0"/>
              <a:t>	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2470722" y="439022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5" name="ลูกศรโค้ง 34"/>
          <p:cNvSpPr/>
          <p:nvPr/>
        </p:nvSpPr>
        <p:spPr>
          <a:xfrm flipH="1" flipV="1">
            <a:off x="7028350" y="5044922"/>
            <a:ext cx="1462018" cy="413126"/>
          </a:xfrm>
          <a:prstGeom prst="bentArrow">
            <a:avLst>
              <a:gd name="adj1" fmla="val 23104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ลูกศรโค้งขึ้น 2"/>
          <p:cNvSpPr/>
          <p:nvPr/>
        </p:nvSpPr>
        <p:spPr>
          <a:xfrm flipV="1">
            <a:off x="10914782" y="3665151"/>
            <a:ext cx="1047895" cy="612212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2350972" y="188640"/>
            <a:ext cx="8158781" cy="108012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คณะกรรมการ ป.ป.ช. ประชุมพิจารณาสำนวนการไต่สวนแล้วลงมติ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273307" y="2492896"/>
            <a:ext cx="3829630" cy="908638"/>
          </a:xfrm>
          <a:prstGeom prst="roundRect">
            <a:avLst/>
          </a:prstGeom>
          <a:gradFill flip="none" rotWithShape="1">
            <a:gsLst>
              <a:gs pos="93000">
                <a:srgbClr val="F25116"/>
              </a:gs>
              <a:gs pos="48000">
                <a:srgbClr val="F2790F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มติไม่มีมูล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ตกไป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5079498" y="3131667"/>
            <a:ext cx="3641260" cy="9895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มีมูล (มาตรา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91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1295130" y="4617094"/>
            <a:ext cx="4946619" cy="9509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ส่งอัยการฟ้องศาล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6565868" y="4561109"/>
            <a:ext cx="5622957" cy="9509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ส่ง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ต้นสังกัดดำเนินการทางวินัย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ลูกศรโค้งขึ้น 11"/>
          <p:cNvSpPr/>
          <p:nvPr/>
        </p:nvSpPr>
        <p:spPr>
          <a:xfrm flipV="1">
            <a:off x="8832407" y="3589926"/>
            <a:ext cx="1535771" cy="879864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ลูกศรโค้งขึ้น 12"/>
          <p:cNvSpPr/>
          <p:nvPr/>
        </p:nvSpPr>
        <p:spPr>
          <a:xfrm flipH="1" flipV="1">
            <a:off x="3367521" y="3626421"/>
            <a:ext cx="1621960" cy="934687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273307" y="1445822"/>
            <a:ext cx="8479705" cy="9086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มติให้แจ้งข้อกล่าวหาเพิ่มเติม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ไต่สวนเพิ่มเติม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64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6712"/>
            <a:ext cx="121888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</a:rPr>
              <a:t>มาตรา </a:t>
            </a:r>
            <a:r>
              <a:rPr lang="en-US" sz="4000" dirty="0">
                <a:solidFill>
                  <a:schemeClr val="bg1"/>
                </a:solidFill>
              </a:rPr>
              <a:t>91</a:t>
            </a:r>
            <a:r>
              <a:rPr lang="th-TH" sz="4000" dirty="0">
                <a:solidFill>
                  <a:schemeClr val="bg1"/>
                </a:solidFill>
              </a:rPr>
              <a:t>  เมื่อคณะกรรมการ ป.ป.ช. ไต่สวนแล้วมีมติวินิจฉัยว่าเจ้าหน้าที่ของรัฐกระทำความผิดฐานทุจริตต่อหน้าที่ หรือกระทำความผิดต่อตำแหน่งหน้าที่ราชการ หรือความผิดต่อตำแหน่งหน้าที่ในการยุติธรรม หรือ</a:t>
            </a:r>
            <a:r>
              <a:rPr lang="th-TH" sz="4000" b="1" u="sng" dirty="0">
                <a:solidFill>
                  <a:schemeClr val="bg1"/>
                </a:solidFill>
              </a:rPr>
              <a:t>ความผิดที่เกี่ยวข้องกัน </a:t>
            </a:r>
            <a:r>
              <a:rPr lang="th-TH" sz="4000" dirty="0">
                <a:solidFill>
                  <a:schemeClr val="bg1"/>
                </a:solidFill>
              </a:rPr>
              <a:t>ให้ดำเนินการดังต่อไปนี้</a:t>
            </a:r>
          </a:p>
          <a:p>
            <a:r>
              <a:rPr lang="th-TH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chemeClr val="bg1"/>
                </a:solidFill>
              </a:rPr>
              <a:t>1</a:t>
            </a:r>
            <a:r>
              <a:rPr lang="th-TH" sz="4000" dirty="0">
                <a:solidFill>
                  <a:schemeClr val="bg1"/>
                </a:solidFill>
              </a:rPr>
              <a:t>) ถ้ามีมูลความผิดทางอาญา ให้คณะกรรมการ ป.ป.ช. ส่งรายงาน สำนวนการไต่สวน เอกสารหลักฐาน สำเนาอิเล็กทรอนิกส์ และคำวินิจฉัยไปยังอัยการสูงสุดภายในสามสิบวัน เพื่อให้</a:t>
            </a:r>
            <a:r>
              <a:rPr lang="th-TH" sz="4000" b="1" u="sng" dirty="0">
                <a:solidFill>
                  <a:schemeClr val="bg1"/>
                </a:solidFill>
              </a:rPr>
              <a:t>อัยการสูงสุด</a:t>
            </a:r>
            <a:r>
              <a:rPr lang="th-TH" sz="4000" dirty="0">
                <a:solidFill>
                  <a:schemeClr val="bg1"/>
                </a:solidFill>
              </a:rPr>
              <a:t>ยื่นฟ้องคดีต่อไป</a:t>
            </a:r>
          </a:p>
          <a:p>
            <a:r>
              <a:rPr lang="th-TH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chemeClr val="bg1"/>
                </a:solidFill>
              </a:rPr>
              <a:t>2</a:t>
            </a:r>
            <a:r>
              <a:rPr lang="th-TH" sz="4000" dirty="0">
                <a:solidFill>
                  <a:schemeClr val="bg1"/>
                </a:solidFill>
              </a:rPr>
              <a:t>) ถ้ามีมูลความผิดทางวินัย ให้คณะกรรมการ ป.ป.ช. ส่งรายงาน สำนวนการไต่สวน เอกสารหลักฐาน และคำวินิจฉัยไปยัง</a:t>
            </a:r>
            <a:r>
              <a:rPr lang="th-TH" sz="4000" b="1" u="sng" dirty="0">
                <a:solidFill>
                  <a:schemeClr val="bg1"/>
                </a:solidFill>
              </a:rPr>
              <a:t>ผู้บังคับบัญชาหรือผู้มีอำนาจแต่งตั้งถอดถอน</a:t>
            </a:r>
            <a:r>
              <a:rPr lang="th-TH" sz="4000" dirty="0">
                <a:solidFill>
                  <a:schemeClr val="bg1"/>
                </a:solidFill>
              </a:rPr>
              <a:t>ภายในสามสิบวันเพื่อให้ดำเนินการทางวินัยต่อไป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16595" r="25481" b="7759"/>
          <a:stretch/>
        </p:blipFill>
        <p:spPr bwMode="auto">
          <a:xfrm>
            <a:off x="0" y="-1"/>
            <a:ext cx="12188825" cy="68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1052140" cy="778098"/>
          </a:xfrm>
        </p:spPr>
        <p:txBody>
          <a:bodyPr/>
          <a:lstStyle/>
          <a:p>
            <a:pPr algn="ctr"/>
            <a:r>
              <a:rPr lang="th-TH" altLang="ko-KR" sz="3200" b="1" dirty="0">
                <a:latin typeface="JS 75 Pumpuang" pitchFamily="50" charset="0"/>
                <a:cs typeface="JS 75 Pumpuang" pitchFamily="50" charset="0"/>
              </a:rPr>
              <a:t>หน่วยงานปราบปรามการทุจริต</a:t>
            </a:r>
            <a:endParaRPr lang="en-US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9" y="908720"/>
            <a:ext cx="10942366" cy="222312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2" y="3789040"/>
            <a:ext cx="11422294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110" y="5517233"/>
            <a:ext cx="1080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พ.ร.บ. มาตรการ</a:t>
            </a:r>
            <a:r>
              <a:rPr lang="th-TH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ของฝ่ายบริหารในการป้องกันและปราบปรามการทุจริต พ.ศ. 2551 </a:t>
            </a:r>
            <a:r>
              <a:rPr lang="th-TH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ที่แก้ไข</a:t>
            </a:r>
            <a:r>
              <a:rPr lang="th-TH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เพิ่มเติม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5795" y="2692497"/>
            <a:ext cx="10990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รัฐธรรมนูญแห่งราชอาณาจักรไทย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พุทธศักราช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2560 </a:t>
            </a:r>
            <a:endParaRPr lang="th-T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พ.ร.บ.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ประกอบรัฐธรรมนูญว่าด้วยการป้องกัน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และปราบปราม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การทุจริต พ.ศ.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2561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5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679" y="188641"/>
            <a:ext cx="11614265" cy="661719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6600" b="1" u="sng" dirty="0" smtClean="0"/>
              <a:t>มาตรการคุ้มครอง</a:t>
            </a:r>
            <a:endParaRPr lang="en-US" sz="6600" b="1" u="sng" dirty="0" smtClean="0"/>
          </a:p>
          <a:p>
            <a:r>
              <a:rPr lang="en-US" sz="6600" b="1" dirty="0" smtClean="0"/>
              <a:t>1.</a:t>
            </a:r>
            <a:r>
              <a:rPr lang="th-TH" sz="6600" b="1" dirty="0" smtClean="0"/>
              <a:t>การให้ถ้อยคำอันเป</a:t>
            </a:r>
            <a:r>
              <a:rPr lang="th-TH" sz="6600" b="1" dirty="0"/>
              <a:t>็</a:t>
            </a:r>
            <a:r>
              <a:rPr lang="th-TH" sz="6600" b="1" dirty="0" smtClean="0"/>
              <a:t>นประโยชน์</a:t>
            </a:r>
            <a:r>
              <a:rPr lang="th-TH" sz="6600" b="1" u="sng" dirty="0" smtClean="0"/>
              <a:t>ไม่มี</a:t>
            </a:r>
            <a:r>
              <a:rPr lang="th-TH" sz="6600" b="1" dirty="0" smtClean="0"/>
              <a:t>ความผิดทาง</a:t>
            </a:r>
            <a:r>
              <a:rPr lang="th-TH" sz="6600" b="1" u="sng" dirty="0" smtClean="0"/>
              <a:t>แพ่ง</a:t>
            </a:r>
            <a:r>
              <a:rPr lang="th-TH" sz="6600" b="1" dirty="0" smtClean="0"/>
              <a:t>และ</a:t>
            </a:r>
            <a:r>
              <a:rPr lang="th-TH" sz="6600" b="1" u="sng" dirty="0" smtClean="0"/>
              <a:t>อาญา</a:t>
            </a:r>
          </a:p>
          <a:p>
            <a:r>
              <a:rPr lang="en-US" sz="6600" b="1" dirty="0" smtClean="0"/>
              <a:t>2.</a:t>
            </a:r>
            <a:r>
              <a:rPr lang="th-TH" sz="6600" b="1" dirty="0" smtClean="0"/>
              <a:t>การคุ้มครองพยาน</a:t>
            </a:r>
          </a:p>
          <a:p>
            <a:r>
              <a:rPr lang="en-US" sz="6600" b="1" dirty="0" smtClean="0"/>
              <a:t>3.</a:t>
            </a:r>
            <a:r>
              <a:rPr lang="th-TH" sz="6600" b="1" dirty="0" smtClean="0"/>
              <a:t>การกันบุคคลไว้เป็นพยาน</a:t>
            </a:r>
          </a:p>
          <a:p>
            <a:r>
              <a:rPr lang="en-US" sz="6600" b="1" dirty="0" smtClean="0"/>
              <a:t>4.</a:t>
            </a:r>
            <a:r>
              <a:rPr lang="th-TH" sz="6600" b="1" dirty="0" smtClean="0"/>
              <a:t>การยกเว้นโทษ </a:t>
            </a:r>
            <a:r>
              <a:rPr lang="th-TH" sz="6600" b="1" u="sng" dirty="0" smtClean="0"/>
              <a:t>คนร่วมกระทำความผิด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645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30604" r="26329" b="8836"/>
          <a:stretch/>
        </p:blipFill>
        <p:spPr bwMode="auto">
          <a:xfrm>
            <a:off x="-20531" y="0"/>
            <a:ext cx="12200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8206097" y="1196752"/>
            <a:ext cx="2303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2446957" y="1700808"/>
            <a:ext cx="13437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4462656" y="1700808"/>
            <a:ext cx="1727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254986" y="1196752"/>
            <a:ext cx="182372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9698" r="23300" b="9915"/>
          <a:stretch/>
        </p:blipFill>
        <p:spPr bwMode="auto">
          <a:xfrm>
            <a:off x="0" y="0"/>
            <a:ext cx="12188825" cy="68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17889" r="25965" b="9267"/>
          <a:stretch/>
        </p:blipFill>
        <p:spPr bwMode="auto">
          <a:xfrm>
            <a:off x="-21016" y="0"/>
            <a:ext cx="12209841" cy="68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16811" r="25844" b="10560"/>
          <a:stretch/>
        </p:blipFill>
        <p:spPr bwMode="auto">
          <a:xfrm>
            <a:off x="-1" y="44624"/>
            <a:ext cx="12188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9699" r="25723" b="16380"/>
          <a:stretch/>
        </p:blipFill>
        <p:spPr bwMode="auto">
          <a:xfrm>
            <a:off x="-10507" y="0"/>
            <a:ext cx="12199332" cy="68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26293" r="26208" b="21767"/>
          <a:stretch/>
        </p:blipFill>
        <p:spPr bwMode="auto">
          <a:xfrm>
            <a:off x="-17633" y="0"/>
            <a:ext cx="122064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678" y="-5417"/>
            <a:ext cx="11614265" cy="686341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 smtClean="0"/>
              <a:t>การกันไว้เป็นพยานโดยไม่ดำเนินคดี</a:t>
            </a:r>
            <a:endParaRPr lang="en-US" b="1" u="sng" dirty="0" smtClean="0"/>
          </a:p>
          <a:p>
            <a:r>
              <a:rPr lang="th-TH" sz="3200" dirty="0" smtClean="0">
                <a:cs typeface="+mj-cs"/>
              </a:rPr>
              <a:t>มาตรา </a:t>
            </a:r>
            <a:r>
              <a:rPr lang="en-US" sz="3200" dirty="0" smtClean="0">
                <a:cs typeface="+mj-cs"/>
              </a:rPr>
              <a:t>135</a:t>
            </a:r>
            <a:r>
              <a:rPr lang="th-TH" sz="3200" dirty="0">
                <a:cs typeface="+mj-cs"/>
              </a:rPr>
              <a:t>  บุคคลใดซึ่ง</a:t>
            </a:r>
            <a:r>
              <a:rPr lang="th-TH" sz="3200" u="sng" dirty="0">
                <a:cs typeface="+mj-cs"/>
              </a:rPr>
              <a:t>มีส่วนเกี่ยวข้องในการกระทำความผิด</a:t>
            </a:r>
            <a:r>
              <a:rPr lang="th-TH" sz="3200" dirty="0">
                <a:cs typeface="+mj-cs"/>
              </a:rPr>
              <a:t>กับเจ้าพนักงานของรัฐ </a:t>
            </a:r>
            <a:endParaRPr lang="en-US" sz="3200" dirty="0" smtClean="0">
              <a:cs typeface="+mj-cs"/>
            </a:endParaRPr>
          </a:p>
          <a:p>
            <a:r>
              <a:rPr lang="th-TH" sz="3200" dirty="0" smtClean="0">
                <a:cs typeface="+mj-cs"/>
              </a:rPr>
              <a:t>หาก</a:t>
            </a:r>
            <a:r>
              <a:rPr lang="th-TH" sz="3200" dirty="0">
                <a:cs typeface="+mj-cs"/>
              </a:rPr>
              <a:t>ได้</a:t>
            </a:r>
            <a:r>
              <a:rPr lang="th-TH" sz="3200" u="sng" dirty="0">
                <a:cs typeface="+mj-cs"/>
              </a:rPr>
              <a:t>ให้ถ้อยคำ </a:t>
            </a:r>
            <a:r>
              <a:rPr lang="th-TH" sz="3200" dirty="0">
                <a:cs typeface="+mj-cs"/>
              </a:rPr>
              <a:t>หรือ</a:t>
            </a:r>
            <a:r>
              <a:rPr lang="th-TH" sz="3200" u="sng" dirty="0">
                <a:cs typeface="+mj-cs"/>
              </a:rPr>
              <a:t>แจ้งเบาะแส</a:t>
            </a:r>
            <a:r>
              <a:rPr lang="th-TH" sz="3200" dirty="0">
                <a:cs typeface="+mj-cs"/>
              </a:rPr>
              <a:t>หรือ</a:t>
            </a:r>
            <a:r>
              <a:rPr lang="th-TH" sz="3200" u="sng" dirty="0">
                <a:cs typeface="+mj-cs"/>
              </a:rPr>
              <a:t>ข้อมูลอันเป็นสาระสำคัญ</a:t>
            </a:r>
            <a:r>
              <a:rPr lang="th-TH" sz="3200" dirty="0">
                <a:cs typeface="+mj-cs"/>
              </a:rPr>
              <a:t>ในการที่จะใช้เป็นพยานหลักฐานในการวินิจฉัยชี้มูลการกระทำผิดของเจ้าพนักงานของรัฐรายอื่นหรือผู้ถูกกล่าวหารายอื่นนั้น และคณะกรรมการ ป.ป.ช. เห็นสมควร</a:t>
            </a:r>
            <a:r>
              <a:rPr lang="th-TH" sz="3200" u="sng" dirty="0">
                <a:cs typeface="+mj-cs"/>
              </a:rPr>
              <a:t>จะกันผู้นั้นไว้เป็นพยานโดยไม่ดำเนินคดีก็ได้</a:t>
            </a:r>
            <a:r>
              <a:rPr lang="th-TH" sz="3200" dirty="0">
                <a:cs typeface="+mj-cs"/>
              </a:rPr>
              <a:t>  ทั้งนี้ ตามหลักเกณฑ์ วิธีการ และเงื่อนไขที่คณะกรรมการ ป.ป.ช. กำหนด</a:t>
            </a:r>
          </a:p>
          <a:p>
            <a:r>
              <a:rPr lang="en-US" sz="3200" dirty="0" smtClean="0">
                <a:cs typeface="+mj-cs"/>
              </a:rPr>
              <a:t>  	</a:t>
            </a:r>
            <a:r>
              <a:rPr lang="th-TH" sz="3200" dirty="0" smtClean="0">
                <a:cs typeface="+mj-cs"/>
              </a:rPr>
              <a:t>เมื่อ</a:t>
            </a:r>
            <a:r>
              <a:rPr lang="th-TH" sz="3200" dirty="0">
                <a:cs typeface="+mj-cs"/>
              </a:rPr>
              <a:t>คณะกรรมการ ป.ป.ช. มีมติให้กันบุคคลตามวรรคหนึ่งไว้เป็นพยานแล้ว </a:t>
            </a:r>
            <a:r>
              <a:rPr lang="en-US" sz="3200" dirty="0" smtClean="0">
                <a:cs typeface="+mj-cs"/>
              </a:rPr>
              <a:t>   </a:t>
            </a:r>
            <a:r>
              <a:rPr lang="th-TH" sz="3200" b="1" u="sng" dirty="0" smtClean="0">
                <a:cs typeface="+mj-cs"/>
              </a:rPr>
              <a:t>ห้าม</a:t>
            </a:r>
            <a:r>
              <a:rPr lang="th-TH" sz="3200" b="1" u="sng" dirty="0">
                <a:cs typeface="+mj-cs"/>
              </a:rPr>
              <a:t>มิให้ดำเนินคดีอาญา</a:t>
            </a:r>
            <a:r>
              <a:rPr lang="th-TH" sz="3200" dirty="0">
                <a:cs typeface="+mj-cs"/>
              </a:rPr>
              <a:t>หรือดำเนินการทาง</a:t>
            </a:r>
            <a:r>
              <a:rPr lang="th-TH" sz="3200" b="1" u="sng" dirty="0">
                <a:cs typeface="+mj-cs"/>
              </a:rPr>
              <a:t>วินัย</a:t>
            </a:r>
            <a:r>
              <a:rPr lang="th-TH" sz="3200" dirty="0">
                <a:cs typeface="+mj-cs"/>
              </a:rPr>
              <a:t>กับบุคคลซึ่งถูกกันไว้เป็นพยานนั้น และบุคคลนั้นอาจได้รับความช่วยเหลือได้ตามสมควรจนคดีถึงที่สุด เว้นแต่บุคคลนั้นฝ่าฝืนหลักเกณฑ์ วิธีการ หรือเงื่อนไขการกันไว้เป็นพยานตามวรรคหนึ่ง</a:t>
            </a:r>
          </a:p>
          <a:p>
            <a:r>
              <a:rPr lang="en-US" sz="3200" dirty="0" smtClean="0">
                <a:cs typeface="+mj-cs"/>
              </a:rPr>
              <a:t>  	</a:t>
            </a:r>
            <a:r>
              <a:rPr lang="th-TH" sz="3200" dirty="0" smtClean="0">
                <a:cs typeface="+mj-cs"/>
              </a:rPr>
              <a:t>การ</a:t>
            </a:r>
            <a:r>
              <a:rPr lang="th-TH" sz="3200" dirty="0">
                <a:cs typeface="+mj-cs"/>
              </a:rPr>
              <a:t>คุ้มครองตามวรรคสอง ย่อมได้รับความคุ้มครองทั้งตำแหน่งของพยานที่ดำรงอยู่และการเลื่อนขั้นเงินเดือนรวมถึงสิทธิประโยชน์อื่นด้วย เว้นแต่บุคคลนั้นไม่สมควรได้รับการคุ้มครองเมื่อคำนึงถึงพฤติการณ์และสภาพของการกระทำผิดแล้ว หรือฝ่าฝืนเงื่อนไขการกันไว้เป็นพยาน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1970543" y="692696"/>
            <a:ext cx="8247724" cy="14210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การกันบุคคลไว้เป็นพยาน (ม.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135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251727" y="2348880"/>
            <a:ext cx="4212577" cy="7466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ผู้ที่มีส่วนเกี่ยวข้องในการกระทำความผิด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251727" y="3480419"/>
            <a:ext cx="4242028" cy="1179450"/>
          </a:xfrm>
          <a:prstGeom prst="roundRect">
            <a:avLst/>
          </a:prstGeom>
          <a:gradFill flip="none" rotWithShape="1">
            <a:gsLst>
              <a:gs pos="37000">
                <a:srgbClr val="023058"/>
              </a:gs>
              <a:gs pos="98000">
                <a:srgbClr val="26CBD5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แจ้งเบาะแสหรือข้อมูลอันเป็นสาระสำคัญ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251727" y="4978998"/>
            <a:ext cx="4242028" cy="117945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ผู้นั้น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อาจ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ถูกกันเป็นพยาน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  โดยไม่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ถูกดำเนินคดี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C2CC4D6-EF46-405D-A580-3AED85090EC1}"/>
              </a:ext>
            </a:extLst>
          </p:cNvPr>
          <p:cNvCxnSpPr/>
          <p:nvPr/>
        </p:nvCxnSpPr>
        <p:spPr>
          <a:xfrm>
            <a:off x="4941774" y="2729948"/>
            <a:ext cx="0" cy="285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4E1B5AE-8E67-40F8-AB80-B687EFA977B1}"/>
              </a:ext>
            </a:extLst>
          </p:cNvPr>
          <p:cNvCxnSpPr/>
          <p:nvPr/>
        </p:nvCxnSpPr>
        <p:spPr>
          <a:xfrm flipH="1">
            <a:off x="4493755" y="2729948"/>
            <a:ext cx="448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E8F9871-5B54-40D2-B1D8-0A7580EB0CA7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4493755" y="5568725"/>
            <a:ext cx="448019" cy="1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520120D-1ADC-4D5D-B87B-AC380C03C54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93755" y="4070144"/>
            <a:ext cx="44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FB9CFD05-0827-464F-87FA-C15504A17EED}"/>
              </a:ext>
            </a:extLst>
          </p:cNvPr>
          <p:cNvSpPr/>
          <p:nvPr/>
        </p:nvSpPr>
        <p:spPr>
          <a:xfrm>
            <a:off x="5047762" y="3857246"/>
            <a:ext cx="1046642" cy="425796"/>
          </a:xfrm>
          <a:prstGeom prst="rightArrow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E334E23-3381-430A-98B9-B14D3101170A}"/>
              </a:ext>
            </a:extLst>
          </p:cNvPr>
          <p:cNvSpPr/>
          <p:nvPr/>
        </p:nvSpPr>
        <p:spPr>
          <a:xfrm>
            <a:off x="6213652" y="2655620"/>
            <a:ext cx="4242028" cy="3003308"/>
          </a:xfrm>
          <a:prstGeom prst="roundRect">
            <a:avLst/>
          </a:prstGeom>
          <a:solidFill>
            <a:srgbClr val="F97A2B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ไม่ถูกดำเนินคดี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ทาง</a:t>
            </a:r>
            <a:r>
              <a:rPr lang="th-TH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อาญา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และทาง</a:t>
            </a:r>
            <a:r>
              <a:rPr lang="th-TH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วินัย</a:t>
            </a:r>
            <a:endParaRPr lang="th-TH" sz="24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342900" indent="-342900" algn="thaiDist">
              <a:buFontTx/>
              <a:buChar char="-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ได้รับความช่วยเหลือตามสมควร</a:t>
            </a:r>
          </a:p>
          <a:p>
            <a:pPr marL="342900" indent="-342900" algn="thaiDist">
              <a:buFontTx/>
              <a:buChar char="-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ได้รับความคุ้มครองในตำแหน่งที่ดำรงอยู่และการเลื่อนขั้นเงินเดือน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341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719215" y="188640"/>
            <a:ext cx="11326308" cy="84032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บทยกเว้นโทษ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แม้มีส่วนร่วมกระทำผิด (ม.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13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251727" y="1061192"/>
            <a:ext cx="11793796" cy="120354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เจ้าพนักงานของรัฐผู้ใดมีส่วนเกี่ยวข้องกับการการะทำความผิดเพราะ</a:t>
            </a:r>
          </a:p>
          <a:p>
            <a:pPr algn="ctr"/>
            <a:r>
              <a:rPr lang="th-TH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ถูกผู้บังคับบัญชาสั่งให้ทำ</a:t>
            </a:r>
            <a:endParaRPr lang="en-US" sz="32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0" y="3272197"/>
            <a:ext cx="4242028" cy="589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ได้ทำหนังสือโต้แย้ง หรือ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1" y="3861922"/>
            <a:ext cx="6473808" cy="5897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ได้ทำหนังสือ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ให้ผู้บังคับบัญชาทบทวน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คำสั่ง หรือ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E334E23-3381-430A-98B9-B14D3101170A}"/>
              </a:ext>
            </a:extLst>
          </p:cNvPr>
          <p:cNvSpPr/>
          <p:nvPr/>
        </p:nvSpPr>
        <p:spPr>
          <a:xfrm>
            <a:off x="6808714" y="3272197"/>
            <a:ext cx="5380111" cy="3117171"/>
          </a:xfrm>
          <a:prstGeom prst="roundRect">
            <a:avLst/>
          </a:prstGeom>
          <a:solidFill>
            <a:srgbClr val="F97A2B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“</a:t>
            </a:r>
            <a:r>
              <a:rPr lang="th-TH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ผู้นั้นไม่ต้องรับโทษ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”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14862" y="4451647"/>
            <a:ext cx="6473808" cy="68392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ได้ทำหนังสือ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ให้ผู้บังคับบัญชายืนยัน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คำสั่ง หรือ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226A6A43-362E-4DC7-BF75-FAD3A0154488}"/>
              </a:ext>
            </a:extLst>
          </p:cNvPr>
          <p:cNvSpPr/>
          <p:nvPr/>
        </p:nvSpPr>
        <p:spPr>
          <a:xfrm>
            <a:off x="1" y="5182491"/>
            <a:ext cx="6464816" cy="120687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ได้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แจ้งให้คณะกรรมการ ป.ป.ช. ทราบถึงเบาะแส ข้อมูล หรือข้อเท็จจริง ภายใน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30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วัน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นับแต่วันที่ได้กระทำการนั้น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5488532" y="2420889"/>
            <a:ext cx="1320183" cy="973003"/>
          </a:xfrm>
          <a:prstGeom prst="roundRect">
            <a:avLst/>
          </a:prstGeom>
          <a:gradFill flip="none" rotWithShape="1">
            <a:gsLst>
              <a:gs pos="37000">
                <a:srgbClr val="023058"/>
              </a:gs>
              <a:gs pos="98000">
                <a:srgbClr val="26CBD5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ถ้า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7547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87828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628800"/>
            <a:ext cx="2130586" cy="424847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81" y="2636912"/>
            <a:ext cx="2362917" cy="4045402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0" y="2636912"/>
            <a:ext cx="2440802" cy="404540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12" y="2616440"/>
            <a:ext cx="2338060" cy="411042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23" y="2616439"/>
            <a:ext cx="2471311" cy="41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2350972" y="188640"/>
            <a:ext cx="8158781" cy="18002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สรุปการกระทำความผิดหลักๆ ที่อยู่ในหน้าที่และอำนาจของคณะกรรมการ ป.ป.ช.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266231" y="3434234"/>
            <a:ext cx="8739485" cy="720080"/>
          </a:xfrm>
          <a:prstGeom prst="roundRect">
            <a:avLst/>
          </a:prstGeom>
          <a:gradFill flip="none" rotWithShape="1">
            <a:gsLst>
              <a:gs pos="93000">
                <a:srgbClr val="F25116"/>
              </a:gs>
              <a:gs pos="48000">
                <a:srgbClr val="F2790F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กรณีกระทำความผิดต่อตำแหน่งหน้าที่ราชการ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39BE7212-B87C-4C75-B734-72B55BCC7740}"/>
              </a:ext>
            </a:extLst>
          </p:cNvPr>
          <p:cNvSpPr/>
          <p:nvPr/>
        </p:nvSpPr>
        <p:spPr>
          <a:xfrm>
            <a:off x="293238" y="5805264"/>
            <a:ext cx="4924280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คดีผลประโยชน์ทับซ้อน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66DF7C41-67CA-48AD-A94D-C6B6EB1EB79B}"/>
              </a:ext>
            </a:extLst>
          </p:cNvPr>
          <p:cNvSpPr/>
          <p:nvPr/>
        </p:nvSpPr>
        <p:spPr>
          <a:xfrm>
            <a:off x="270897" y="4221088"/>
            <a:ext cx="8739485" cy="6719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กระทำความผิดต่อตำแหน่งหน้าที่ในการยุติธรรม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2B47ADF7-DAFD-4B2D-B35D-9A110BBB5BD8}"/>
              </a:ext>
            </a:extLst>
          </p:cNvPr>
          <p:cNvSpPr/>
          <p:nvPr/>
        </p:nvSpPr>
        <p:spPr>
          <a:xfrm>
            <a:off x="270897" y="4999689"/>
            <a:ext cx="4946619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คดีร่ำรวยผิดปกติ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="" xmlns:a16="http://schemas.microsoft.com/office/drawing/2014/main" id="{0123C57E-BF4F-4A98-BF78-7069E109094A}"/>
              </a:ext>
            </a:extLst>
          </p:cNvPr>
          <p:cNvSpPr/>
          <p:nvPr/>
        </p:nvSpPr>
        <p:spPr>
          <a:xfrm>
            <a:off x="166101" y="2564904"/>
            <a:ext cx="4369742" cy="759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.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กรณีทุจริตต่อหน้าที่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79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39287" y="0"/>
            <a:ext cx="1194953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คำกล่าวหา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		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ที่.........................  </a:t>
            </a: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                                    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วันที่...</a:t>
            </a:r>
            <a:endPara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เรียน 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ผู้อำนวยการสำนักงาน ป.ป.ช. ประจำจังหวัดศรีสะ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เกษ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ข้าพเจ้าชื่อ...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(ชื่อ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นามสกุล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ที่อยู่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รหัสไปรษณีย์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เบอร์โทรศัพท์</a:t>
            </a:r>
            <a:r>
              <a:rPr lang="th-TH" sz="4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มีความประสงค์ร้องเรียน...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(ชื่อ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นามสกุล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ตำแหน่ง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ข้อกล่าวหา 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.....(ข้อกล่าวหาสั้นๆ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ทุจริตโครงการก่อสร้างถนนคอนกรีต  หมู่ที่... เมื่อประมาณปี...)</a:t>
            </a:r>
          </a:p>
          <a:p>
            <a:pPr marL="0" indent="0">
              <a:buNone/>
            </a:pP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พฤติการณ์ในการกระทำความผิด 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...(เล่าเรื่องราวการกระทำความผิดของเขา </a:t>
            </a:r>
            <a:r>
              <a:rPr lang="en-US" sz="24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*</a:t>
            </a:r>
            <a:r>
              <a:rPr lang="th-TH" sz="24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เมื่อประมาณเดือน... นาย.... ได้ทำ...ที่...โดย...</a:t>
            </a:r>
            <a:r>
              <a:rPr lang="en-US" sz="24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*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พยานหลักฐานประกอบ หรืออ้างอิง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(เขียนถึงพยานบุคคลหรือหลักฐานที่ตนมีหรือที่ให้พนักงานไต่สวนไปดำเนินการ)</a:t>
            </a:r>
          </a:p>
          <a:p>
            <a:pPr marL="0" indent="0">
              <a:buNone/>
            </a:pP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ลงชื่อ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เขียนด้วยปากกาเพื่อ</a:t>
            </a:r>
            <a:r>
              <a:rPr lang="th-TH" sz="24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ลงชื่อตนเอง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ในหนังสือคำกล่าวหานี้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9231" r="29045" b="16574"/>
          <a:stretch/>
        </p:blipFill>
        <p:spPr bwMode="auto">
          <a:xfrm>
            <a:off x="-1" y="0"/>
            <a:ext cx="12188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11321" r="28653" b="14483"/>
          <a:stretch/>
        </p:blipFill>
        <p:spPr bwMode="auto">
          <a:xfrm>
            <a:off x="-9677" y="0"/>
            <a:ext cx="12198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13063" r="28653" b="12742"/>
          <a:stretch/>
        </p:blipFill>
        <p:spPr bwMode="auto">
          <a:xfrm>
            <a:off x="-9677" y="0"/>
            <a:ext cx="12198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th-TH" u="sng" dirty="0" smtClean="0"/>
              <a:t>ตัวอย่างโครงการ</a:t>
            </a:r>
            <a:endParaRPr lang="th-TH" u="sng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1196753"/>
            <a:ext cx="10969943" cy="5472607"/>
          </a:xfrm>
        </p:spPr>
        <p:txBody>
          <a:bodyPr/>
          <a:lstStyle/>
          <a:p>
            <a:r>
              <a:rPr lang="en-US" sz="1600" dirty="0" smtClean="0"/>
              <a:t>1</a:t>
            </a:r>
            <a:r>
              <a:rPr lang="en-US" sz="1600" dirty="0"/>
              <a:t>.</a:t>
            </a:r>
            <a:r>
              <a:rPr lang="th-TH" sz="1600" dirty="0"/>
              <a:t> เงินบริจาค</a:t>
            </a:r>
            <a:endParaRPr lang="en-US" sz="1600" dirty="0"/>
          </a:p>
          <a:p>
            <a:r>
              <a:rPr lang="en-US" sz="1600" dirty="0"/>
              <a:t>	1</a:t>
            </a:r>
            <a:r>
              <a:rPr lang="th-TH" sz="1600" dirty="0" smtClean="0"/>
              <a:t>) โรงเรียน</a:t>
            </a:r>
            <a:r>
              <a:rPr lang="th-TH" sz="1600" dirty="0"/>
              <a:t>โดย ผอ. หรือครูผู้รับผิดชอบ ต้องดำเนินการนำเงินดังกล่าวเพื่อดำเนินโครงการตามที่ผู้ประสงค์บริจาคได้มีความต้องการ หรือดำเนินโครงการใดๆ เพื่อประโยชน์ของนักเรียน และโรงเรียน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2</a:t>
            </a:r>
            <a:r>
              <a:rPr lang="th-TH" sz="1600" dirty="0"/>
              <a:t>) ไม่ดำเนินการเพื่อประโยชน์ของครู(หากไม่ใช่วัตถุประสงค์ของผู้บริจาค) เพื่อหลักคือนักเรียน</a:t>
            </a:r>
            <a:r>
              <a:rPr lang="en-US" sz="1600" dirty="0"/>
              <a:t>+</a:t>
            </a:r>
            <a:r>
              <a:rPr lang="th-TH" sz="1600" dirty="0"/>
              <a:t>โรงเรียน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3</a:t>
            </a:r>
            <a:r>
              <a:rPr lang="th-TH" sz="1600" dirty="0"/>
              <a:t>) ไม่ยักยอก หรือร่วมกันยักยอกเงินดังกล่าวเป็นส่วนตัว หรือเป็นของผู้อื่น	</a:t>
            </a:r>
            <a:endParaRPr lang="en-US" sz="1600" dirty="0"/>
          </a:p>
          <a:p>
            <a:r>
              <a:rPr lang="en-US" sz="1600" dirty="0"/>
              <a:t>2. </a:t>
            </a:r>
            <a:r>
              <a:rPr lang="th-TH" sz="1600" dirty="0"/>
              <a:t>อาหารกลางวัน</a:t>
            </a:r>
            <a:endParaRPr lang="en-US" sz="1600" dirty="0"/>
          </a:p>
          <a:p>
            <a:r>
              <a:rPr lang="en-US" sz="1600" dirty="0"/>
              <a:t> 	-</a:t>
            </a:r>
            <a:r>
              <a:rPr lang="th-TH" sz="1600" dirty="0"/>
              <a:t>เบิกจ่ายเงินผิดปกติ </a:t>
            </a:r>
            <a:endParaRPr lang="en-US" sz="1600" dirty="0"/>
          </a:p>
          <a:p>
            <a:r>
              <a:rPr lang="en-US" sz="1600" dirty="0"/>
              <a:t>	1</a:t>
            </a:r>
            <a:r>
              <a:rPr lang="th-TH" sz="1600" dirty="0"/>
              <a:t>) อ้างว่าตามแต่ผอ.สั่ง </a:t>
            </a:r>
            <a:br>
              <a:rPr lang="th-TH" sz="1600" dirty="0"/>
            </a:br>
            <a:r>
              <a:rPr lang="en-US" sz="1600" dirty="0"/>
              <a:t>	2</a:t>
            </a:r>
            <a:r>
              <a:rPr lang="th-TH" sz="1600" dirty="0"/>
              <a:t>) คุณครูผู้ถือเงินร่วมด้วย</a:t>
            </a:r>
            <a:endParaRPr lang="en-US" sz="1600" dirty="0"/>
          </a:p>
          <a:p>
            <a:r>
              <a:rPr lang="en-US" sz="1600" dirty="0"/>
              <a:t>	3</a:t>
            </a:r>
            <a:r>
              <a:rPr lang="th-TH" sz="1600" dirty="0"/>
              <a:t>) จัดทำเอกสารต่างๆ แล้วเอาไปให้คุณครูที่ได้รับแต่งตั้งลงชื่อ เพื่อให้ครบถ้วนในการเบิกจ่าย</a:t>
            </a:r>
            <a:endParaRPr lang="en-US" sz="1600" dirty="0"/>
          </a:p>
          <a:p>
            <a:r>
              <a:rPr lang="en-US" sz="1600" dirty="0"/>
              <a:t>	4</a:t>
            </a:r>
            <a:r>
              <a:rPr lang="th-TH" sz="1600" dirty="0"/>
              <a:t>) เบิกจ่ายเงินไม่ถูกต้อง</a:t>
            </a:r>
            <a:endParaRPr lang="en-US" sz="1600" dirty="0"/>
          </a:p>
          <a:p>
            <a:r>
              <a:rPr lang="en-US" sz="1600" dirty="0"/>
              <a:t>	5</a:t>
            </a:r>
            <a:r>
              <a:rPr lang="th-TH" sz="1600" dirty="0"/>
              <a:t>) ได้อาหารไม่มีคุณภาพให้นักเรียน</a:t>
            </a:r>
            <a:endParaRPr lang="en-US" sz="1600" dirty="0"/>
          </a:p>
          <a:p>
            <a:pPr>
              <a:buFontTx/>
              <a:buChar char="-"/>
            </a:pPr>
            <a:endParaRPr lang="th-TH" dirty="0" smtClean="0"/>
          </a:p>
          <a:p>
            <a:pPr>
              <a:buFontTx/>
              <a:buChar char="-"/>
            </a:pPr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/>
              <a:t>ตัวอย่างโครงการ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1052737"/>
            <a:ext cx="10969943" cy="5805264"/>
          </a:xfrm>
        </p:spPr>
        <p:txBody>
          <a:bodyPr/>
          <a:lstStyle/>
          <a:p>
            <a:r>
              <a:rPr lang="en-US" sz="1600" dirty="0" smtClean="0"/>
              <a:t>3.</a:t>
            </a:r>
            <a:r>
              <a:rPr lang="th-TH" sz="1600" dirty="0" err="1"/>
              <a:t>ทัศน</a:t>
            </a:r>
            <a:r>
              <a:rPr lang="th-TH" sz="1600" dirty="0"/>
              <a:t>ศึกษา</a:t>
            </a:r>
            <a:endParaRPr lang="en-US" sz="1600" dirty="0"/>
          </a:p>
          <a:p>
            <a:r>
              <a:rPr lang="en-US" sz="1600" dirty="0"/>
              <a:t> 	1</a:t>
            </a:r>
            <a:r>
              <a:rPr lang="th-TH" sz="1600" dirty="0"/>
              <a:t>) จัดหาผู้รับจ้างให้ดี</a:t>
            </a:r>
            <a:endParaRPr lang="en-US" sz="1600" dirty="0"/>
          </a:p>
          <a:p>
            <a:r>
              <a:rPr lang="th-TH" sz="1600" dirty="0"/>
              <a:t>  	</a:t>
            </a:r>
            <a:r>
              <a:rPr lang="en-US" sz="1600" dirty="0"/>
              <a:t>2</a:t>
            </a:r>
            <a:r>
              <a:rPr lang="th-TH" sz="1600" dirty="0"/>
              <a:t>) ดำเนินโครงการตามแผน 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2</a:t>
            </a:r>
            <a:r>
              <a:rPr lang="th-TH" sz="1600" dirty="0"/>
              <a:t>) เบิกจ่ายเงินให้ถูกต้องครบถ้วน ไม่ยักยอกหรือกินส่วนต่าง</a:t>
            </a:r>
            <a:endParaRPr lang="en-US" sz="1600" dirty="0"/>
          </a:p>
          <a:p>
            <a:r>
              <a:rPr lang="en-US" sz="1600" dirty="0"/>
              <a:t>4. </a:t>
            </a:r>
            <a:r>
              <a:rPr lang="th-TH" sz="1600" dirty="0"/>
              <a:t>ยักยอกสิ่งของของโรงเรียน</a:t>
            </a:r>
            <a:endParaRPr lang="en-US" sz="1600" dirty="0"/>
          </a:p>
          <a:p>
            <a:r>
              <a:rPr lang="en-US" sz="1600" dirty="0"/>
              <a:t>	1</a:t>
            </a:r>
            <a:r>
              <a:rPr lang="th-TH" sz="1600" dirty="0"/>
              <a:t>) วัสดุอุปกรณ์ใดๆของโรงเรียน เจ้าหนี้ที่ของรัฐผู้ใดจะยักยอกนำไปเป็นประโยชน์ส่วนตนหรือผู้อื่นไม่ได้</a:t>
            </a:r>
            <a:endParaRPr lang="en-US" sz="1600" dirty="0"/>
          </a:p>
          <a:p>
            <a:r>
              <a:rPr lang="en-US" sz="1600" dirty="0"/>
              <a:t>5.</a:t>
            </a:r>
            <a:r>
              <a:rPr lang="th-TH" sz="1600" dirty="0"/>
              <a:t>สนามฟุตบอล</a:t>
            </a:r>
            <a:r>
              <a:rPr lang="en-US" sz="1600" dirty="0"/>
              <a:t>, </a:t>
            </a:r>
            <a:r>
              <a:rPr lang="th-TH" sz="1600" dirty="0"/>
              <a:t>อาคารเรียน</a:t>
            </a:r>
            <a:r>
              <a:rPr lang="en-US" sz="1600" dirty="0"/>
              <a:t>, </a:t>
            </a:r>
            <a:r>
              <a:rPr lang="th-TH" sz="1600" dirty="0"/>
              <a:t>ศูนย์กีฬา</a:t>
            </a:r>
            <a:endParaRPr lang="en-US" sz="1600" dirty="0"/>
          </a:p>
          <a:p>
            <a:r>
              <a:rPr lang="en-US" sz="1600" dirty="0"/>
              <a:t>	1</a:t>
            </a:r>
            <a:r>
              <a:rPr lang="th-TH" sz="1600" dirty="0"/>
              <a:t>) ดำเนินการไปตามอำนาจหน้าที่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2</a:t>
            </a:r>
            <a:r>
              <a:rPr lang="th-TH" sz="1600" dirty="0"/>
              <a:t>) แต่งตั้งบุคคลดำเนินการตามอำนาจหน้าที่ตามที่ได้รับแต่งตั้ง</a:t>
            </a:r>
            <a:br>
              <a:rPr lang="th-TH" sz="1600" dirty="0"/>
            </a:br>
            <a:r>
              <a:rPr lang="th-TH" sz="1600" dirty="0"/>
              <a:t>	</a:t>
            </a:r>
            <a:r>
              <a:rPr lang="en-US" sz="1600" dirty="0"/>
              <a:t>3</a:t>
            </a:r>
            <a:r>
              <a:rPr lang="th-TH" sz="1600" dirty="0"/>
              <a:t>) ผู้บังคับบัญชาควรเป็นผู้กำกับดูแลให้เจ้าหน้าที่ดำเนินการให้ถูกต้อง มิใช่ผู้ลงไปดำเนินการเองเพื่อหวังผลประโยชน์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4</a:t>
            </a:r>
            <a:r>
              <a:rPr lang="th-TH" sz="1600" dirty="0"/>
              <a:t>) ผู้ได้รับแต่งตั้งต้องทำหน้าที่ตามที่ได้รับมอบหมายให้ถูกต้อง มิใช่รอเพียงลงชื่อ โดยมิได้ไปทำงานจริงๆ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5</a:t>
            </a:r>
            <a:r>
              <a:rPr lang="th-TH" sz="1600" dirty="0"/>
              <a:t>) ครูผู้ดูแลเงิน ต้องทำตามหน้าที่โดยไม่ร่วมมือกันยักยอกหรือทุจริตเงินงบประมาณนั้นๆ	</a:t>
            </a:r>
            <a:endParaRPr lang="en-US" sz="1600" dirty="0"/>
          </a:p>
          <a:p>
            <a:pPr marL="0" indent="0">
              <a:buNone/>
            </a:pPr>
            <a:endParaRPr lang="th-TH" sz="1600" dirty="0" smtClean="0"/>
          </a:p>
          <a:p>
            <a:pPr>
              <a:buFontTx/>
              <a:buChar char="-"/>
            </a:pPr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7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/>
              <a:t>ตัวอย่างโครงการ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1340769"/>
            <a:ext cx="10969943" cy="5517232"/>
          </a:xfrm>
        </p:spPr>
        <p:txBody>
          <a:bodyPr/>
          <a:lstStyle/>
          <a:p>
            <a:r>
              <a:rPr lang="en-US" sz="1600" dirty="0" smtClean="0"/>
              <a:t>6</a:t>
            </a:r>
            <a:r>
              <a:rPr lang="en-US" sz="1600" dirty="0"/>
              <a:t>. </a:t>
            </a:r>
            <a:r>
              <a:rPr lang="th-TH" sz="1600" dirty="0"/>
              <a:t>คอมพิวเตอร์ และอุปกรณ์ต่างๆ </a:t>
            </a:r>
            <a:endParaRPr lang="en-US" sz="1600" dirty="0"/>
          </a:p>
          <a:p>
            <a:r>
              <a:rPr lang="en-US" sz="1600" dirty="0"/>
              <a:t> 	1</a:t>
            </a:r>
            <a:r>
              <a:rPr lang="th-TH" sz="1600" dirty="0"/>
              <a:t>) ดำเนินการไปตามอำนาจหน้าที่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2</a:t>
            </a:r>
            <a:r>
              <a:rPr lang="th-TH" sz="1600" dirty="0"/>
              <a:t>) แต่งตั้งบุคคลดำเนินการตามอำนาจหน้าที่ตามที่ได้รับแต่งตั้ง</a:t>
            </a:r>
            <a:br>
              <a:rPr lang="th-TH" sz="1600" dirty="0"/>
            </a:br>
            <a:r>
              <a:rPr lang="th-TH" sz="1600" dirty="0"/>
              <a:t>	</a:t>
            </a:r>
            <a:r>
              <a:rPr lang="en-US" sz="1600" dirty="0"/>
              <a:t>3</a:t>
            </a:r>
            <a:r>
              <a:rPr lang="th-TH" sz="1600" dirty="0"/>
              <a:t>) ผู้บังคับบัญชาควรเป็นผู้กำกับดูแลให้เจ้าหน้าที่ดำเนินการให้ถูกต้อง มิใช่ผู้ลงไปดำเนินการเองเพื่อหวังผลประโยชน์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4</a:t>
            </a:r>
            <a:r>
              <a:rPr lang="th-TH" sz="1600" dirty="0"/>
              <a:t>) ผู้ได้รับแต่งตั้งต้องทำหน้าที่ตามที่ได้รับมอบหมายให้ถูกต้อง มิใช่รอเพียงลงชื่อ โดยมิได้ไปทำงานจริงๆ</a:t>
            </a:r>
            <a:endParaRPr lang="en-US" sz="1600" dirty="0"/>
          </a:p>
          <a:p>
            <a:r>
              <a:rPr lang="th-TH" sz="1600" dirty="0"/>
              <a:t>	</a:t>
            </a:r>
            <a:r>
              <a:rPr lang="en-US" sz="1600" dirty="0"/>
              <a:t>5</a:t>
            </a:r>
            <a:r>
              <a:rPr lang="th-TH" sz="1600" dirty="0"/>
              <a:t>) ครูผู้ดูแลเงิน ต้องทำตามหน้าที่โดยไม่ร่วมมือกันยักยอกหรือทุจริตเงินงบประมาณนั้น ๆ</a:t>
            </a:r>
            <a:endParaRPr lang="en-US" sz="1600" dirty="0"/>
          </a:p>
          <a:p>
            <a:r>
              <a:rPr lang="en-US" sz="1600" dirty="0"/>
              <a:t>	6</a:t>
            </a:r>
            <a:r>
              <a:rPr lang="th-TH" sz="1600" dirty="0"/>
              <a:t>) ไม่ยักยอกอุปกรณ์ใดๆ </a:t>
            </a:r>
            <a:endParaRPr lang="en-US" sz="1600" dirty="0"/>
          </a:p>
          <a:p>
            <a:r>
              <a:rPr lang="en-US" sz="1600" dirty="0"/>
              <a:t>7. </a:t>
            </a:r>
            <a:r>
              <a:rPr lang="th-TH" sz="1600" dirty="0"/>
              <a:t>เลี้ยงไก่ เลี้ยงปลา และโครงการอื่นๆ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th-TH" sz="1600" dirty="0"/>
              <a:t>ดำเนินการตามแผนจริงๆ มิใช่เอาของเก่ามาทำว่าดำเนินการใหม่แล้วนำเงินมาใช้ประโยชน์ส่วนตัว</a:t>
            </a:r>
            <a:endParaRPr lang="en-US" sz="1600" dirty="0"/>
          </a:p>
          <a:p>
            <a:r>
              <a:rPr lang="th-TH" sz="1600" dirty="0"/>
              <a:t>	</a:t>
            </a:r>
            <a:endParaRPr lang="en-US" sz="16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“</a:t>
            </a:r>
            <a:r>
              <a:rPr lang="th-TH" sz="2800" b="1" dirty="0" smtClean="0">
                <a:solidFill>
                  <a:srgbClr val="7030A0"/>
                </a:solidFill>
              </a:rPr>
              <a:t>การ</a:t>
            </a:r>
            <a:r>
              <a:rPr lang="th-TH" sz="2800" b="1" dirty="0">
                <a:solidFill>
                  <a:srgbClr val="7030A0"/>
                </a:solidFill>
              </a:rPr>
              <a:t>ดำเนินการใดๆ </a:t>
            </a:r>
            <a:r>
              <a:rPr lang="th-TH" sz="2800" b="1" dirty="0" smtClean="0">
                <a:solidFill>
                  <a:srgbClr val="7030A0"/>
                </a:solidFill>
              </a:rPr>
              <a:t>ต้องทำให้โปร่งใส </a:t>
            </a:r>
            <a:r>
              <a:rPr lang="th-TH" sz="2800" b="1" dirty="0">
                <a:solidFill>
                  <a:srgbClr val="7030A0"/>
                </a:solidFill>
              </a:rPr>
              <a:t>และพร้อมให้ตรวจสอบ</a:t>
            </a:r>
            <a:r>
              <a:rPr lang="th-TH" sz="2800" b="1" dirty="0" smtClean="0">
                <a:solidFill>
                  <a:srgbClr val="7030A0"/>
                </a:solidFill>
              </a:rPr>
              <a:t>ได้</a:t>
            </a:r>
            <a:r>
              <a:rPr lang="en-US" sz="2800" b="1" dirty="0" smtClean="0">
                <a:solidFill>
                  <a:srgbClr val="7030A0"/>
                </a:solidFill>
              </a:rPr>
              <a:t>”</a:t>
            </a:r>
            <a:endParaRPr lang="en-US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h-TH" sz="1600" dirty="0" smtClean="0"/>
          </a:p>
          <a:p>
            <a:pPr>
              <a:buFontTx/>
              <a:buChar char="-"/>
            </a:pPr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37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คดีกล่าวหาเกี่ยวกับการจัดซื้อจัดจ้าง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781128"/>
          </a:xfrm>
        </p:spPr>
        <p:txBody>
          <a:bodyPr/>
          <a:lstStyle/>
          <a:p>
            <a:pPr>
              <a:buFontTx/>
              <a:buChar char="-"/>
            </a:pPr>
            <a:r>
              <a:rPr lang="th-TH" dirty="0" smtClean="0"/>
              <a:t>ผู้บังคับบัญชา</a:t>
            </a:r>
          </a:p>
          <a:p>
            <a:pPr>
              <a:buFontTx/>
              <a:buChar char="-"/>
            </a:pPr>
            <a:r>
              <a:rPr lang="th-TH" dirty="0" smtClean="0"/>
              <a:t>เจ้าหน้าที่ที่ถือเงิน</a:t>
            </a:r>
          </a:p>
          <a:p>
            <a:pPr>
              <a:buFontTx/>
              <a:buChar char="-"/>
            </a:pPr>
            <a:r>
              <a:rPr lang="th-TH" dirty="0" smtClean="0"/>
              <a:t>ผู้ควบคุมงาน</a:t>
            </a:r>
          </a:p>
          <a:p>
            <a:pPr>
              <a:buFontTx/>
              <a:buChar char="-"/>
            </a:pPr>
            <a:r>
              <a:rPr lang="th-TH" dirty="0" smtClean="0"/>
              <a:t>คณะกรรมการตรวจรับการจ้าง</a:t>
            </a:r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th-TH" dirty="0" smtClean="0"/>
              <a:t>กระบวนการเบิกจ่ายเงิน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85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3773" y="1412776"/>
            <a:ext cx="11615766" cy="54452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th-TH" sz="2400" dirty="0" smtClean="0"/>
              <a:t>อย่าลืมว่าปัจจุบันมีเทคโนโลยีกว้างไกล ไม่เหมือนสมัยก่อน </a:t>
            </a:r>
          </a:p>
          <a:p>
            <a:pPr>
              <a:buFontTx/>
              <a:buChar char="-"/>
            </a:pPr>
            <a:r>
              <a:rPr lang="th-TH" sz="2400" dirty="0" smtClean="0"/>
              <a:t>หน่วยงานของเรา </a:t>
            </a:r>
            <a:r>
              <a:rPr lang="th-TH" sz="2400" b="1" u="sng" dirty="0" smtClean="0"/>
              <a:t>ทำงานเพื่อประชาชน</a:t>
            </a:r>
            <a:r>
              <a:rPr lang="th-TH" sz="2400" b="1" dirty="0" smtClean="0"/>
              <a:t> </a:t>
            </a:r>
            <a:r>
              <a:rPr lang="th-TH" sz="2400" dirty="0" smtClean="0"/>
              <a:t>มีปัญหาอะไรต้องแจ้ง หรือปรึกษาผู้บังคับบัญชา หรือเพื่อน มิใช่ปิดบังจนส่งผลให้หน่วยงานของเราต้องเสียหาย เสียเงิน และชื่อเสียง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th-TH" sz="2400" dirty="0" smtClean="0"/>
              <a:t>ทำงานอะไรต้องมีหลัก หรือมีหลังพิงโดยชอบ</a:t>
            </a:r>
            <a:r>
              <a:rPr lang="en-US" sz="2400" dirty="0" smtClean="0"/>
              <a:t> </a:t>
            </a:r>
            <a:r>
              <a:rPr lang="th-TH" sz="2400" dirty="0" smtClean="0"/>
              <a:t>โดย</a:t>
            </a:r>
          </a:p>
          <a:p>
            <a:pPr marL="0" indent="0">
              <a:buNone/>
            </a:pPr>
            <a:r>
              <a:rPr lang="th-TH" sz="2400" dirty="0" smtClean="0"/>
              <a:t> </a:t>
            </a:r>
            <a:r>
              <a:rPr lang="en-US" sz="2400" dirty="0" smtClean="0"/>
              <a:t>1. </a:t>
            </a:r>
            <a:r>
              <a:rPr lang="th-TH" sz="2400" dirty="0" smtClean="0"/>
              <a:t>กฎหมาย หรือ</a:t>
            </a:r>
          </a:p>
          <a:p>
            <a:pPr marL="0" indent="0">
              <a:buNone/>
            </a:pPr>
            <a:r>
              <a:rPr lang="th-TH" sz="2400" dirty="0" smtClean="0"/>
              <a:t> </a:t>
            </a:r>
            <a:r>
              <a:rPr lang="en-US" sz="2400" dirty="0" smtClean="0"/>
              <a:t>2. </a:t>
            </a:r>
            <a:r>
              <a:rPr lang="th-TH" sz="2400" dirty="0" smtClean="0"/>
              <a:t>กฎ ระเบียบ ข้อบังคับ คำสั่ง หรือ</a:t>
            </a:r>
          </a:p>
          <a:p>
            <a:pPr marL="0" indent="0">
              <a:buNone/>
            </a:pPr>
            <a:r>
              <a:rPr lang="th-TH" sz="2400" dirty="0"/>
              <a:t> </a:t>
            </a:r>
            <a:r>
              <a:rPr lang="en-US" sz="2400" dirty="0" smtClean="0"/>
              <a:t>3. </a:t>
            </a:r>
            <a:r>
              <a:rPr lang="th-TH" sz="2400" dirty="0" smtClean="0"/>
              <a:t>การทำตามอย่างหน่วยงานหลายหน่วยงาน  </a:t>
            </a:r>
            <a:r>
              <a:rPr lang="th-TH" sz="2400" b="1" u="sng" dirty="0" smtClean="0"/>
              <a:t>(ย้ำว่าต้องสอบถามหลายที่ก่อนทำ)</a:t>
            </a:r>
            <a:endParaRPr lang="en-US" sz="2400" b="1" u="sng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“</a:t>
            </a:r>
            <a:r>
              <a:rPr lang="th-TH" sz="2400" b="1" u="sng" dirty="0" smtClean="0">
                <a:solidFill>
                  <a:srgbClr val="7030A0"/>
                </a:solidFill>
              </a:rPr>
              <a:t>โปรดอย่างลืมว่า เจ้าหน้าที่ของรัฐทำผิด มีโทษ </a:t>
            </a:r>
            <a:r>
              <a:rPr lang="en-US" sz="2400" b="1" u="sng" dirty="0" smtClean="0">
                <a:solidFill>
                  <a:srgbClr val="7030A0"/>
                </a:solidFill>
              </a:rPr>
              <a:t>2</a:t>
            </a:r>
            <a:r>
              <a:rPr lang="th-TH" sz="2400" b="1" u="sng" dirty="0" smtClean="0">
                <a:solidFill>
                  <a:srgbClr val="7030A0"/>
                </a:solidFill>
              </a:rPr>
              <a:t> อย่าง คือ </a:t>
            </a:r>
            <a:r>
              <a:rPr lang="th-TH" sz="2400" b="1" u="sng" dirty="0" smtClean="0">
                <a:solidFill>
                  <a:srgbClr val="C00000"/>
                </a:solidFill>
              </a:rPr>
              <a:t>อาญา</a:t>
            </a:r>
            <a:r>
              <a:rPr lang="th-TH" sz="2400" b="1" u="sng" dirty="0" smtClean="0">
                <a:solidFill>
                  <a:srgbClr val="7030A0"/>
                </a:solidFill>
              </a:rPr>
              <a:t> และ</a:t>
            </a:r>
            <a:r>
              <a:rPr lang="th-TH" sz="2400" b="1" u="sng" dirty="0" smtClean="0">
                <a:solidFill>
                  <a:srgbClr val="00B050"/>
                </a:solidFill>
              </a:rPr>
              <a:t>วินัย</a:t>
            </a:r>
            <a:r>
              <a:rPr lang="en-US" sz="2400" b="1" dirty="0" smtClean="0">
                <a:solidFill>
                  <a:srgbClr val="7030A0"/>
                </a:solidFill>
              </a:rPr>
              <a:t>”</a:t>
            </a:r>
            <a:endParaRPr lang="en-US" sz="2400" b="1" u="sng" dirty="0" smtClean="0">
              <a:solidFill>
                <a:srgbClr val="7030A0"/>
              </a:solidFill>
            </a:endParaRPr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th-TH" altLang="en-US" sz="6000" b="1" dirty="0" smtClean="0">
                <a:solidFill>
                  <a:srgbClr val="002060"/>
                </a:solidFill>
                <a:latin typeface="Calibri"/>
                <a:cs typeface="IrisUPC" panose="020B0604020202020204" pitchFamily="34" charset="-34"/>
              </a:rPr>
              <a:t>คิดอย่างไร </a:t>
            </a:r>
            <a:r>
              <a:rPr lang="th-TH" altLang="en-US" sz="6000" b="1" i="1" u="sng" dirty="0" smtClean="0">
                <a:solidFill>
                  <a:srgbClr val="FF0000"/>
                </a:solidFill>
                <a:latin typeface="Calibri"/>
                <a:cs typeface="IrisUPC" panose="020B0604020202020204" pitchFamily="34" charset="-34"/>
              </a:rPr>
              <a:t>“ไม่ทุจริต”</a:t>
            </a:r>
            <a:endParaRPr lang="en-US" b="1" i="1" u="sng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50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2436E3-7F90-47CA-B736-6D15CDCD10F6}"/>
              </a:ext>
            </a:extLst>
          </p:cNvPr>
          <p:cNvSpPr/>
          <p:nvPr/>
        </p:nvSpPr>
        <p:spPr>
          <a:xfrm>
            <a:off x="1621385" y="1772816"/>
            <a:ext cx="8573067" cy="1296144"/>
          </a:xfrm>
          <a:prstGeom prst="roundRect">
            <a:avLst/>
          </a:prstGeom>
          <a:gradFill flip="none" rotWithShape="1">
            <a:gsLst>
              <a:gs pos="93000">
                <a:srgbClr val="F25116"/>
              </a:gs>
              <a:gs pos="48000">
                <a:srgbClr val="F2790F"/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ตาม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รัฐธรรมนูญแห่งราชอาณาจักรไทย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๒๕๖๐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EF1DC7-2C78-4133-BB4D-61D74C44BCE3}"/>
              </a:ext>
            </a:extLst>
          </p:cNvPr>
          <p:cNvSpPr/>
          <p:nvPr/>
        </p:nvSpPr>
        <p:spPr>
          <a:xfrm>
            <a:off x="146775" y="151284"/>
            <a:ext cx="11514806" cy="1117476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หน้าที่และอำนาจของคณะกรรมการ ป.ป.ช.</a:t>
            </a:r>
          </a:p>
        </p:txBody>
      </p:sp>
      <p:sp>
        <p:nvSpPr>
          <p:cNvPr id="5" name="Rectangle: Rounded Corners 68">
            <a:extLst>
              <a:ext uri="{FF2B5EF4-FFF2-40B4-BE49-F238E27FC236}">
                <a16:creationId xmlns="" xmlns:a16="http://schemas.microsoft.com/office/drawing/2014/main" id="{1EC868F3-EE00-4C26-91C5-81CFD724EABF}"/>
              </a:ext>
            </a:extLst>
          </p:cNvPr>
          <p:cNvSpPr/>
          <p:nvPr/>
        </p:nvSpPr>
        <p:spPr>
          <a:xfrm>
            <a:off x="4996640" y="3404024"/>
            <a:ext cx="1815074" cy="958163"/>
          </a:xfrm>
          <a:prstGeom prst="round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มาตรา ๒๓๔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8154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9837853" y="3789040"/>
            <a:ext cx="20156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02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h-TH" dirty="0" smtClean="0"/>
              <a:t>คดี</a:t>
            </a:r>
            <a:r>
              <a:rPr lang="th-TH" dirty="0"/>
              <a:t>ลหุโทษ </a:t>
            </a:r>
            <a:r>
              <a:rPr lang="th-TH" dirty="0" smtClean="0"/>
              <a:t>คือ ความผิด</a:t>
            </a:r>
            <a:r>
              <a:rPr lang="th-TH" dirty="0"/>
              <a:t>ลหุโทษ คือ ความผิดซึ่งต้องระวางโทษจำคุก</a:t>
            </a:r>
            <a:r>
              <a:rPr lang="th-TH" b="1" u="sng" dirty="0"/>
              <a:t>ไม่เกินหนึ่งเดือน </a:t>
            </a:r>
            <a:r>
              <a:rPr lang="th-TH" dirty="0"/>
              <a:t>หรือปรับ</a:t>
            </a:r>
            <a:r>
              <a:rPr lang="th-TH" b="1" u="sng" dirty="0"/>
              <a:t>ไม่เกินหนึ่งหมื่นบาท </a:t>
            </a:r>
            <a:r>
              <a:rPr lang="th-TH" dirty="0"/>
              <a:t>หรือทั้งจำทั้ง</a:t>
            </a:r>
            <a:r>
              <a:rPr lang="th-TH" dirty="0" smtClean="0"/>
              <a:t>ปรับ (ป.อาญา มาตรา </a:t>
            </a:r>
            <a:r>
              <a:rPr lang="en-US" dirty="0" smtClean="0"/>
              <a:t>102 </a:t>
            </a:r>
            <a:r>
              <a:rPr lang="th-TH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th-TH" dirty="0" smtClean="0"/>
              <a:t>เมาแล้วขับไม่ใช่ลหุโทษ</a:t>
            </a:r>
            <a:r>
              <a:rPr lang="th-TH" dirty="0" err="1" smtClean="0"/>
              <a:t>เด้อ</a:t>
            </a:r>
            <a:r>
              <a:rPr lang="en-US" dirty="0" smtClean="0"/>
              <a:t>! </a:t>
            </a:r>
            <a:r>
              <a:rPr lang="th-TH" dirty="0" smtClean="0"/>
              <a:t>เพราะ</a:t>
            </a:r>
            <a:endParaRPr lang="en-US" dirty="0"/>
          </a:p>
          <a:p>
            <a:pPr marL="0" indent="0">
              <a:buNone/>
            </a:pPr>
            <a:r>
              <a:rPr lang="th-TH" b="1" u="sng" dirty="0" smtClean="0"/>
              <a:t>จำคุกไม่</a:t>
            </a:r>
            <a:r>
              <a:rPr lang="th-TH" b="1" u="sng" dirty="0"/>
              <a:t>เกินหนึ่งปี </a:t>
            </a:r>
            <a:r>
              <a:rPr lang="th-TH" dirty="0"/>
              <a:t>หรือ</a:t>
            </a:r>
            <a:r>
              <a:rPr lang="th-TH" b="1" dirty="0"/>
              <a:t>ปรับตั้งแต่</a:t>
            </a:r>
            <a:r>
              <a:rPr lang="th-TH" b="1" u="sng" dirty="0"/>
              <a:t>ห้าพันบาทถึงสองหมื่น</a:t>
            </a:r>
            <a:r>
              <a:rPr lang="th-TH" b="1" u="sng" dirty="0" smtClean="0"/>
              <a:t>บาท</a:t>
            </a:r>
            <a:r>
              <a:rPr lang="th-TH" b="1" dirty="0" smtClean="0"/>
              <a:t>...  </a:t>
            </a:r>
            <a:r>
              <a:rPr lang="th-TH" dirty="0" smtClean="0"/>
              <a:t>(พ.ร.บ.จราจรทางบกฯ มาตรา </a:t>
            </a:r>
            <a:r>
              <a:rPr lang="th-TH" dirty="0"/>
              <a:t>๔๓ </a:t>
            </a:r>
            <a:r>
              <a:rPr lang="th-TH" dirty="0" smtClean="0"/>
              <a:t>(</a:t>
            </a:r>
            <a:r>
              <a:rPr lang="th-TH" dirty="0"/>
              <a:t>๒</a:t>
            </a:r>
            <a:r>
              <a:rPr lang="th-TH" dirty="0" smtClean="0"/>
              <a:t>) </a:t>
            </a:r>
            <a:r>
              <a:rPr lang="en-US" dirty="0" smtClean="0"/>
              <a:t>+ </a:t>
            </a:r>
            <a:r>
              <a:rPr lang="th-TH" dirty="0"/>
              <a:t>มาตรา ๑๖๐ </a:t>
            </a:r>
            <a:r>
              <a:rPr lang="th-TH" dirty="0" smtClean="0"/>
              <a:t>ตรี)</a:t>
            </a:r>
            <a:r>
              <a:rPr lang="en-US" baseline="30000" dirty="0" smtClean="0"/>
              <a:t> </a:t>
            </a:r>
            <a:r>
              <a:rPr lang="en-US" sz="2000" baseline="30000" dirty="0" smtClean="0"/>
              <a:t/>
            </a:r>
            <a:br>
              <a:rPr lang="en-US" sz="2000" baseline="30000" dirty="0" smtClean="0"/>
            </a:br>
            <a:endParaRPr lang="en-US" sz="2000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th-TH" altLang="en-US" sz="6000" b="1" dirty="0" smtClean="0">
                <a:solidFill>
                  <a:srgbClr val="002060"/>
                </a:solidFill>
                <a:latin typeface="Calibri"/>
                <a:cs typeface="IrisUPC" panose="020B0604020202020204" pitchFamily="34" charset="-34"/>
              </a:rPr>
              <a:t>คิดอย่างไร </a:t>
            </a:r>
            <a:r>
              <a:rPr lang="th-TH" altLang="en-US" sz="6000" b="1" i="1" u="sng" dirty="0" smtClean="0">
                <a:solidFill>
                  <a:srgbClr val="FF0000"/>
                </a:solidFill>
                <a:latin typeface="Calibri"/>
                <a:cs typeface="IrisUPC" panose="020B0604020202020204" pitchFamily="34" charset="-34"/>
              </a:rPr>
              <a:t>“ไม่ทุจริต”</a:t>
            </a:r>
            <a:endParaRPr lang="en-US" b="1" i="1" u="sng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736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441" y="1340767"/>
            <a:ext cx="10969943" cy="5517233"/>
          </a:xfrm>
        </p:spPr>
        <p:txBody>
          <a:bodyPr/>
          <a:lstStyle/>
          <a:p>
            <a:pPr>
              <a:buFontTx/>
              <a:buChar char="-"/>
            </a:pPr>
            <a:r>
              <a:rPr lang="th-TH" b="1" dirty="0" smtClean="0"/>
              <a:t>รอการกำหนดโทษ</a:t>
            </a:r>
          </a:p>
          <a:p>
            <a:pPr marL="0" indent="0">
              <a:buNone/>
            </a:pPr>
            <a:r>
              <a:rPr lang="en-US" sz="2800" dirty="0" smtClean="0"/>
              <a:t>= </a:t>
            </a:r>
            <a:r>
              <a:rPr lang="th-TH" sz="2800" dirty="0" smtClean="0"/>
              <a:t>กรณีที่ศาลพิพากษาว่าจำเลยมีความผิด แต่ให้รอการกำหนดโทษไว้ตามเวลาที่กำหนด แล้วปล่อยตัวจำเลยไป หากทำผิดอย่างใดในเวลาที่กำหนดนั้น ศาลต้อง</a:t>
            </a:r>
            <a:r>
              <a:rPr lang="th-TH" sz="2800" u="sng" dirty="0" smtClean="0"/>
              <a:t>กำหนดโทษในคดีแรก</a:t>
            </a:r>
            <a:r>
              <a:rPr lang="th-TH" sz="2800" dirty="0" smtClean="0"/>
              <a:t>ที่รอไว้แล้วเอามารวมกับคดีหลัง</a:t>
            </a:r>
          </a:p>
          <a:p>
            <a:pPr>
              <a:buFontTx/>
              <a:buChar char="-"/>
            </a:pPr>
            <a:r>
              <a:rPr lang="th-TH" b="1" dirty="0" smtClean="0"/>
              <a:t>รอการลงโทษ</a:t>
            </a:r>
            <a:r>
              <a:rPr lang="th-TH" b="1" dirty="0"/>
              <a:t> </a:t>
            </a:r>
            <a:r>
              <a:rPr lang="th-TH" b="1" dirty="0" smtClean="0"/>
              <a:t>(รอลงอาญา)</a:t>
            </a:r>
          </a:p>
          <a:p>
            <a:pPr marL="0" indent="0">
              <a:buNone/>
            </a:pPr>
            <a:r>
              <a:rPr lang="en-US" sz="2800" dirty="0" smtClean="0"/>
              <a:t>=</a:t>
            </a:r>
            <a:r>
              <a:rPr lang="th-TH" sz="2800" dirty="0" smtClean="0"/>
              <a:t> กรณี</a:t>
            </a:r>
            <a:r>
              <a:rPr lang="th-TH" sz="2800" dirty="0"/>
              <a:t>ที่ศาลพิพากษาว่าจำเลยมีความผิด </a:t>
            </a:r>
            <a:r>
              <a:rPr lang="th-TH" sz="2800" dirty="0" smtClean="0"/>
              <a:t>และกำหนดโทษไว้แล้ว แต่</a:t>
            </a:r>
            <a:r>
              <a:rPr lang="th-TH" sz="2800" dirty="0"/>
              <a:t>ให้รอ</a:t>
            </a:r>
            <a:r>
              <a:rPr lang="th-TH" sz="2800" dirty="0" smtClean="0"/>
              <a:t>การลงโทษไว้ก่อนตามระยะเวลาที่กำหนด </a:t>
            </a:r>
            <a:r>
              <a:rPr lang="th-TH" sz="2800" dirty="0"/>
              <a:t>แล้วปล่อยตัวจำเลยไป หากทำ</a:t>
            </a:r>
            <a:r>
              <a:rPr lang="th-TH" sz="2800" dirty="0" smtClean="0"/>
              <a:t>ผิดในระยะเวลาดังกล่าว ศาลจะ</a:t>
            </a:r>
            <a:r>
              <a:rPr lang="th-TH" sz="2800" b="1" u="sng" dirty="0" smtClean="0"/>
              <a:t>บวกโทษในคดีแรก</a:t>
            </a:r>
            <a:r>
              <a:rPr lang="th-TH" sz="2800" dirty="0" smtClean="0"/>
              <a:t>รวม</a:t>
            </a:r>
            <a:r>
              <a:rPr lang="th-TH" sz="2800" dirty="0"/>
              <a:t>กับคดีหลัง</a:t>
            </a:r>
          </a:p>
          <a:p>
            <a:pPr marL="0" indent="0">
              <a:buNone/>
            </a:pPr>
            <a:endParaRPr lang="th-TH" b="1" dirty="0" smtClean="0"/>
          </a:p>
          <a:p>
            <a:pPr marL="0" indent="0">
              <a:buNone/>
            </a:pPr>
            <a:r>
              <a:rPr lang="en-US" sz="2000" baseline="30000" dirty="0" smtClean="0"/>
              <a:t/>
            </a:r>
            <a:br>
              <a:rPr lang="en-US" sz="2000" baseline="30000" dirty="0" smtClean="0"/>
            </a:br>
            <a:endParaRPr lang="en-US" sz="2000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th-TH" altLang="en-US" sz="6000" b="1" dirty="0" smtClean="0">
                <a:solidFill>
                  <a:srgbClr val="002060"/>
                </a:solidFill>
                <a:latin typeface="Calibri"/>
                <a:cs typeface="IrisUPC" panose="020B0604020202020204" pitchFamily="34" charset="-34"/>
              </a:rPr>
              <a:t>คิดอย่างไร </a:t>
            </a:r>
            <a:r>
              <a:rPr lang="th-TH" altLang="en-US" sz="6000" b="1" i="1" u="sng" dirty="0" smtClean="0">
                <a:solidFill>
                  <a:srgbClr val="FF0000"/>
                </a:solidFill>
                <a:latin typeface="Calibri"/>
                <a:cs typeface="IrisUPC" panose="020B0604020202020204" pitchFamily="34" charset="-34"/>
              </a:rPr>
              <a:t>“ไม่ทุจริต”</a:t>
            </a:r>
            <a:endParaRPr lang="en-US" b="1" i="1" u="sng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329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24569" r="31418" b="9051"/>
          <a:stretch/>
        </p:blipFill>
        <p:spPr bwMode="auto">
          <a:xfrm>
            <a:off x="0" y="12136"/>
            <a:ext cx="12188825" cy="69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4" t="27371" r="31903" b="8405"/>
          <a:stretch/>
        </p:blipFill>
        <p:spPr bwMode="auto">
          <a:xfrm>
            <a:off x="7430" y="0"/>
            <a:ext cx="121813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7" y="413792"/>
            <a:ext cx="10969943" cy="1143000"/>
          </a:xfrm>
        </p:spPr>
        <p:txBody>
          <a:bodyPr/>
          <a:lstStyle/>
          <a:p>
            <a:r>
              <a:rPr lang="th-TH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ขอความร่วมมือให้เจ้าหน้าที่ของรัฐปฏิบัติตามกฎหมาย </a:t>
            </a:r>
            <a:r>
              <a:rPr lang="th-TH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ป้องกันตนเองให้ปลอดภัยจากการทุจริต คือ</a:t>
            </a:r>
          </a:p>
        </p:txBody>
      </p:sp>
      <p:pic>
        <p:nvPicPr>
          <p:cNvPr id="4" name="Picture 3" descr="logo1200t3 copy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97" y="148208"/>
            <a:ext cx="1433564" cy="14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417" y="2132856"/>
            <a:ext cx="10969943" cy="2088232"/>
          </a:xfrm>
        </p:spPr>
        <p:txBody>
          <a:bodyPr/>
          <a:lstStyle/>
          <a:p>
            <a:pPr marL="457200" indent="-457200" algn="thaiDist">
              <a:buFont typeface="+mj-cs"/>
              <a:buAutoNum type="thaiNumPeriod"/>
              <a:defRPr/>
            </a:pP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ไม่ทุจริต คือ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ตัวเราไม่ทำทุจริต</a:t>
            </a: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ต้องยึดมั่นในใจว่าการทุจริตเป็นสิ่งที่เรายอมรับไม่ได้</a:t>
            </a:r>
          </a:p>
          <a:p>
            <a:pPr marL="457200" indent="-457200" algn="thaiDist">
              <a:buFont typeface="+mj-cs"/>
              <a:buAutoNum type="thaiNumPeriod"/>
              <a:defRPr/>
            </a:pP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อย่าให้ผู้อื่นสงสัยว่าทุจริต</a:t>
            </a: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คือ เราต้องรอบคอบ โปร่งใส </a:t>
            </a:r>
            <a:r>
              <a:rPr lang="th-TH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พยานหลักฐานไว้ยืนยันเพื่อผู้อื่นตรวจสอบได้ และแสดงว่าเราไม่ทุจริต</a:t>
            </a:r>
          </a:p>
          <a:p>
            <a:pPr marL="457200" indent="-457200" algn="thaiDist">
              <a:buFont typeface="+mj-cs"/>
              <a:buAutoNum type="thaiNumPeriod"/>
              <a:defRPr/>
            </a:pP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อย่าให้คนอื่นทุจริต</a:t>
            </a: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คือเราต้องป้องกันมิให้ผู้เกี่ยวข้องกับเราหรือใกล้ชิดกับเรากระทำทุจริต</a:t>
            </a:r>
          </a:p>
          <a:p>
            <a:pPr marL="0" indent="0" algn="thaiDist">
              <a:buNone/>
              <a:defRPr/>
            </a:pPr>
            <a:endParaRPr lang="th-TH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029400"/>
          </a:xfrm>
          <a:prstGeom prst="rect">
            <a:avLst/>
          </a:prstGeom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2579672" y="3997686"/>
            <a:ext cx="7390896" cy="0"/>
          </a:xfrm>
          <a:prstGeom prst="line">
            <a:avLst/>
          </a:prstGeom>
          <a:ln w="412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4247" y="1957942"/>
            <a:ext cx="2101857" cy="695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(ปรึกษาก็ได้)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6EF1DC7-2C78-4133-BB4D-61D74C44BCE3}"/>
              </a:ext>
            </a:extLst>
          </p:cNvPr>
          <p:cNvSpPr/>
          <p:nvPr/>
        </p:nvSpPr>
        <p:spPr>
          <a:xfrm>
            <a:off x="146775" y="151284"/>
            <a:ext cx="4344543" cy="1117476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หน้าที่และอำนาจของคณะกรรมการ ป.ป.ช.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86EF1DC7-2C78-4133-BB4D-61D74C44BCE3}"/>
              </a:ext>
            </a:extLst>
          </p:cNvPr>
          <p:cNvSpPr/>
          <p:nvPr/>
        </p:nvSpPr>
        <p:spPr>
          <a:xfrm>
            <a:off x="146775" y="151284"/>
            <a:ext cx="11514806" cy="1117476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หน้าที่และอำนาจของคณะกรรมการ ป.ป.ช.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892436E3-7F90-47CA-B736-6D15CDCD10F6}"/>
              </a:ext>
            </a:extLst>
          </p:cNvPr>
          <p:cNvSpPr/>
          <p:nvPr/>
        </p:nvSpPr>
        <p:spPr>
          <a:xfrm>
            <a:off x="1617644" y="2648204"/>
            <a:ext cx="8573067" cy="12961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ตามพระราชบัญญัติประกอบรัฐธรรมนูญว่าด้วย</a:t>
            </a:r>
          </a:p>
          <a:p>
            <a:pPr algn="ctr"/>
            <a:r>
              <a:rPr lang="th-TH" sz="4000" b="1" dirty="0"/>
              <a:t>การป้องกันและปราบปรามการทุจริต พ.ศ. ๒๕๖๑</a:t>
            </a:r>
            <a:endParaRPr lang="th-TH" sz="4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4124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9091804-AC69-4615-82F6-23A862DEECB9}"/>
              </a:ext>
            </a:extLst>
          </p:cNvPr>
          <p:cNvSpPr/>
          <p:nvPr/>
        </p:nvSpPr>
        <p:spPr>
          <a:xfrm>
            <a:off x="54036" y="768794"/>
            <a:ext cx="11555073" cy="993913"/>
          </a:xfrm>
          <a:prstGeom prst="roundRect">
            <a:avLst/>
          </a:prstGeom>
          <a:solidFill>
            <a:srgbClr val="45C2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พระราชบัญญัติประกอบรัฐธรรมนูญว่าด้วยการป้องกันและปราบปราม</a:t>
            </a:r>
            <a:br>
              <a:rPr lang="th-TH" sz="3200" b="1" dirty="0">
                <a:cs typeface="+mj-cs"/>
              </a:rPr>
            </a:br>
            <a:r>
              <a:rPr lang="th-TH" sz="3200" b="1" dirty="0">
                <a:cs typeface="+mj-cs"/>
              </a:rPr>
              <a:t>การทุจริต พ.ศ. ๒๕๖๑</a:t>
            </a:r>
            <a:endParaRPr lang="th-TH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0C15CE7-C8C0-4A07-839C-790ADF64D408}"/>
              </a:ext>
            </a:extLst>
          </p:cNvPr>
          <p:cNvGrpSpPr/>
          <p:nvPr/>
        </p:nvGrpSpPr>
        <p:grpSpPr>
          <a:xfrm>
            <a:off x="54037" y="2012675"/>
            <a:ext cx="1841571" cy="733738"/>
            <a:chOff x="1419997" y="4499753"/>
            <a:chExt cx="1018742" cy="6764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DA9E23D-B1EC-4D80-917A-B454A2A593F8}"/>
                </a:ext>
              </a:extLst>
            </p:cNvPr>
            <p:cNvSpPr/>
            <p:nvPr/>
          </p:nvSpPr>
          <p:spPr>
            <a:xfrm>
              <a:off x="1419997" y="4571060"/>
              <a:ext cx="1018742" cy="533834"/>
            </a:xfrm>
            <a:prstGeom prst="roundRect">
              <a:avLst/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0C959F32-C5C0-4631-94D2-88CF826BFD09}"/>
                </a:ext>
              </a:extLst>
            </p:cNvPr>
            <p:cNvSpPr/>
            <p:nvPr/>
          </p:nvSpPr>
          <p:spPr>
            <a:xfrm>
              <a:off x="1527821" y="4499753"/>
              <a:ext cx="796128" cy="6764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8D42C6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มาตรา ๒๘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E9921B0-EFB1-4E64-8252-6FFE5E70528B}"/>
              </a:ext>
            </a:extLst>
          </p:cNvPr>
          <p:cNvSpPr/>
          <p:nvPr/>
        </p:nvSpPr>
        <p:spPr>
          <a:xfrm>
            <a:off x="2000557" y="1762707"/>
            <a:ext cx="9035629" cy="50952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dirty="0">
                <a:cs typeface="+mj-cs"/>
              </a:rPr>
              <a:t>	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 ป.ป.ช. มีหน้าที่และอำนาจ ดังต่อไปนี้</a:t>
            </a:r>
          </a:p>
          <a:p>
            <a:pPr algn="thaiDist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 smtClean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ไต่สวนและมีความเห็นกรณีมีการกล่าวหา</a:t>
            </a:r>
            <a:r>
              <a:rPr lang="th-TH" u="sng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ผู้ดำรงตำแหน่งทางการเมือง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u="sng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ตุลาการศาลรัฐธรรมนูญ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u="sng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ผู้ดำรงตำแหน่งในองค์กรอิสระ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ผู้ใดมีพฤติการณ์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ร่ำรวยผิดปกติ 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ทุจริตต่อหน้าที่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dirty="0">
                <a:solidFill>
                  <a:srgbClr val="FF99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จงใจปฏิบัติหน้าที่ หรือใช้อำนาจ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ขัดต่อบทบัญญัติแห่งรัฐธรรมนูญหรือกฎหมาย หรือฝ่าฝืนหรือไม่ปฏิบัติตามมาตรฐาน ทางจริยธรรมอย่างร้ายแรง</a:t>
            </a:r>
          </a:p>
          <a:p>
            <a:pPr algn="thaiDist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 smtClean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๒) ไต่สวนและวินิจฉัยว่า</a:t>
            </a:r>
            <a:r>
              <a:rPr lang="th-TH" u="sng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เจ้าหน้าที่ของรัฐ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ร่ำรวยผิดปกติ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กระทำความผิด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ฐานทุจริตต่อหน้าที่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หรือกระทำความผิด</a:t>
            </a:r>
            <a:r>
              <a:rPr lang="th-TH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ต่อตำแหน่งหน้าที่ราชการ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หรือความผิด</a:t>
            </a:r>
            <a:r>
              <a:rPr lang="th-TH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ต่อตำแหน่งหน้าที่ในการยุติธรรม</a:t>
            </a:r>
          </a:p>
          <a:p>
            <a:pPr algn="thaiDi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965A5FD-89D7-4CE2-9907-83E6DE30BC24}"/>
              </a:ext>
            </a:extLst>
          </p:cNvPr>
          <p:cNvSpPr/>
          <p:nvPr/>
        </p:nvSpPr>
        <p:spPr>
          <a:xfrm>
            <a:off x="106508" y="1"/>
            <a:ext cx="4344543" cy="768793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หน้าที่และอำนาจของคณะกรรมการ ป.ป.ช.</a:t>
            </a:r>
          </a:p>
        </p:txBody>
      </p:sp>
    </p:spTree>
    <p:extLst>
      <p:ext uri="{BB962C8B-B14F-4D97-AF65-F5344CB8AC3E}">
        <p14:creationId xmlns:p14="http://schemas.microsoft.com/office/powerpoint/2010/main" val="4072941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9091804-AC69-4615-82F6-23A862DEECB9}"/>
              </a:ext>
            </a:extLst>
          </p:cNvPr>
          <p:cNvSpPr/>
          <p:nvPr/>
        </p:nvSpPr>
        <p:spPr>
          <a:xfrm>
            <a:off x="106509" y="563762"/>
            <a:ext cx="12082315" cy="1071869"/>
          </a:xfrm>
          <a:prstGeom prst="roundRect">
            <a:avLst/>
          </a:prstGeom>
          <a:solidFill>
            <a:srgbClr val="45C2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พระราชบัญญัติประกอบรัฐธรรมนูญว่าด้วยการป้องกันและปราบปราม</a:t>
            </a:r>
            <a:br>
              <a:rPr lang="th-TH" sz="3200" b="1" dirty="0">
                <a:cs typeface="+mj-cs"/>
              </a:rPr>
            </a:br>
            <a:r>
              <a:rPr lang="th-TH" sz="3200" b="1" dirty="0">
                <a:cs typeface="+mj-cs"/>
              </a:rPr>
              <a:t>การทุจริต พ.ศ. ๒๕๖๑</a:t>
            </a:r>
            <a:endParaRPr lang="th-TH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0C15CE7-C8C0-4A07-839C-790ADF64D408}"/>
              </a:ext>
            </a:extLst>
          </p:cNvPr>
          <p:cNvGrpSpPr/>
          <p:nvPr/>
        </p:nvGrpSpPr>
        <p:grpSpPr>
          <a:xfrm>
            <a:off x="-146772" y="1111155"/>
            <a:ext cx="1841571" cy="733738"/>
            <a:chOff x="1419997" y="4428446"/>
            <a:chExt cx="1018742" cy="6764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DA9E23D-B1EC-4D80-917A-B454A2A593F8}"/>
                </a:ext>
              </a:extLst>
            </p:cNvPr>
            <p:cNvSpPr/>
            <p:nvPr/>
          </p:nvSpPr>
          <p:spPr>
            <a:xfrm>
              <a:off x="1419997" y="4571060"/>
              <a:ext cx="1018742" cy="533834"/>
            </a:xfrm>
            <a:prstGeom prst="roundRect">
              <a:avLst/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0C959F32-C5C0-4631-94D2-88CF826BFD09}"/>
                </a:ext>
              </a:extLst>
            </p:cNvPr>
            <p:cNvSpPr/>
            <p:nvPr/>
          </p:nvSpPr>
          <p:spPr>
            <a:xfrm>
              <a:off x="1527821" y="4428446"/>
              <a:ext cx="796128" cy="6764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8D42C6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มาตรา ๒๘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E9921B0-EFB1-4E64-8252-6FFE5E70528B}"/>
              </a:ext>
            </a:extLst>
          </p:cNvPr>
          <p:cNvSpPr/>
          <p:nvPr/>
        </p:nvSpPr>
        <p:spPr>
          <a:xfrm>
            <a:off x="761802" y="1555371"/>
            <a:ext cx="11427023" cy="53026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th-TH" sz="2600" dirty="0">
                <a:cs typeface="+mj-cs"/>
              </a:rPr>
              <a:t>	</a:t>
            </a:r>
            <a:endParaRPr lang="en-US" sz="2600" dirty="0" smtClean="0">
              <a:cs typeface="+mj-cs"/>
            </a:endParaRPr>
          </a:p>
          <a:p>
            <a:pPr algn="thaiDist"/>
            <a:endParaRPr lang="en-US" sz="2600" dirty="0">
              <a:cs typeface="+mj-cs"/>
            </a:endParaRPr>
          </a:p>
          <a:p>
            <a:r>
              <a:rPr lang="en-US" dirty="0" smtClean="0">
                <a:cs typeface="+mj-cs"/>
              </a:rPr>
              <a:t>	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๓) กำหนดให้ผู้ดำรงตำแหน่งทางการเมือง ตุลาการศาลรัฐธรรมนูญ  ผู้ดำรงตำแหน่งในองค์กรอิสระ และเจ้าหน้าที่ของรัฐ</a:t>
            </a:r>
            <a:r>
              <a:rPr lang="th-TH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ยื่นบัญชีทรัพย์สินและหนี้สิน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ของตน คู่สมรส และบุตรที่ยังไม่บรรลุนิติภาวะ รวมทั้งตรวจสอบและเปิดเผยผลการตรวจสอบทรัพย์สินและหนี้สินของบุคคลดังกล่าว</a:t>
            </a:r>
          </a:p>
          <a:p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(๔)ไต่สวนเพื่อดำเนินคดีใน</a:t>
            </a:r>
            <a:r>
              <a:rPr lang="th-TH" dirty="0">
                <a:solidFill>
                  <a:srgbClr val="6600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ฐานความผิดอื่น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ที่พระราชบัญญัติประกอบรัฐธรรมนูญนี้กำหนด หรือที่มีกฎหมายกำหนดให้อยู่ในหน้าที่และอำนาจของคณะกรรมการ ป.ป.ช.</a:t>
            </a:r>
          </a:p>
          <a:p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(๕) หน้าที่และอำนาจอื่นตามที่บัญญัติไว้ในรัฐธรรมนูญ พระราชบัญญัติประกอบรัฐธรรมนูญนี้ หรือกฎหมายอื่น</a:t>
            </a:r>
          </a:p>
          <a:p>
            <a:r>
              <a:rPr lang="th-TH" dirty="0">
                <a:solidFill>
                  <a:schemeClr val="bg1">
                    <a:lumMod val="8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ในการดำเนินการตาม (๔) ในส่วนที่เกี่ยวกับความผิดตามพระราชบัญญัติประกอบรัฐธรรมนูญนี้ คณะกรรมการ ป.ป.ช. จะดำเนินการเอง หรือมอบหมายให้หน่วยงานที่มีหน้าที่และอำนาจ ในการดำเนินการเป็นผู้ดำเนินการก็ได้</a:t>
            </a:r>
          </a:p>
          <a:p>
            <a:pPr algn="thaiDi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965A5FD-89D7-4CE2-9907-83E6DE30BC24}"/>
              </a:ext>
            </a:extLst>
          </p:cNvPr>
          <p:cNvSpPr/>
          <p:nvPr/>
        </p:nvSpPr>
        <p:spPr>
          <a:xfrm>
            <a:off x="106508" y="1"/>
            <a:ext cx="4344543" cy="692695"/>
          </a:xfrm>
          <a:prstGeom prst="roundRect">
            <a:avLst/>
          </a:prstGeom>
          <a:gradFill flip="none" rotWithShape="1">
            <a:gsLst>
              <a:gs pos="95575">
                <a:srgbClr val="023058"/>
              </a:gs>
              <a:gs pos="40000">
                <a:srgbClr val="023058"/>
              </a:gs>
              <a:gs pos="73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หน้าที่และอำนาจของคณะกรรมการ ป.ป.ช.</a:t>
            </a:r>
          </a:p>
        </p:txBody>
      </p:sp>
    </p:spTree>
    <p:extLst>
      <p:ext uri="{BB962C8B-B14F-4D97-AF65-F5344CB8AC3E}">
        <p14:creationId xmlns:p14="http://schemas.microsoft.com/office/powerpoint/2010/main" val="2134581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กำหนดเอง 7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B2A1C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00FF"/>
      </a:accent6>
      <a:hlink>
        <a:srgbClr val="0000FF"/>
      </a:hlink>
      <a:folHlink>
        <a:srgbClr val="800080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6795</TotalTime>
  <Words>2404</Words>
  <Application>Microsoft Office PowerPoint</Application>
  <PresentationFormat>กำหนดเอง</PresentationFormat>
  <Paragraphs>342</Paragraphs>
  <Slides>66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66</vt:i4>
      </vt:variant>
    </vt:vector>
  </HeadingPairs>
  <TitlesOfParts>
    <vt:vector size="69" baseType="lpstr">
      <vt:lpstr>เฉลียง</vt:lpstr>
      <vt:lpstr>ชุดรูปแบบของ Office</vt:lpstr>
      <vt:lpstr>Diseño predeterminado</vt:lpstr>
      <vt:lpstr>พ.ร.บ.ประกอบรัฐธรรมนูญว่าด้วยการป้องกันและ ปราบปรามการทุจริต พ.ศ. 2561 </vt:lpstr>
      <vt:lpstr>งานนำเสนอ PowerPoint</vt:lpstr>
      <vt:lpstr>งานนำเสนอ PowerPoint</vt:lpstr>
      <vt:lpstr>หน่วยงานปราบปรามการทุจริต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นิยาม ตามมาตรา 4</vt:lpstr>
      <vt:lpstr>นิยาม ตามมาตรา 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พระราชบัญญัติประกอบรัฐธรรมนูญว่าด้วยการป้องกันและปราบปรามการทุจริต พ.ศ. 2561</vt:lpstr>
      <vt:lpstr>งานนำเสนอ PowerPoint</vt:lpstr>
      <vt:lpstr>งานนำเสนอ PowerPoint</vt:lpstr>
      <vt:lpstr>กระบวนการดำเนินคดีของสำนักงาน ป.ป.ช.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ตัวอย่างโครงการ</vt:lpstr>
      <vt:lpstr>ตัวอย่างโครงการ</vt:lpstr>
      <vt:lpstr>ตัวอย่างโครงการ</vt:lpstr>
      <vt:lpstr>คดีกล่าวหาเกี่ยวกับการจัดซื้อจัดจ้าง</vt:lpstr>
      <vt:lpstr>คิดอย่างไร “ไม่ทุจริต”</vt:lpstr>
      <vt:lpstr>งานนำเสนอ PowerPoint</vt:lpstr>
      <vt:lpstr>คิดอย่างไร “ไม่ทุจริต”</vt:lpstr>
      <vt:lpstr>คิดอย่างไร “ไม่ทุจริต”</vt:lpstr>
      <vt:lpstr>งานนำเสนอ PowerPoint</vt:lpstr>
      <vt:lpstr>งานนำเสนอ PowerPoint</vt:lpstr>
      <vt:lpstr>ขอความร่วมมือให้เจ้าหน้าที่ของรัฐปฏิบัติตามกฎหมาย  เพื่อป้องกันตนเองให้ปลอดภัยจากการทุจริต คือ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Sitthichai Chirasantimano</dc:creator>
  <cp:lastModifiedBy>Nata Ganwongsa</cp:lastModifiedBy>
  <cp:revision>449</cp:revision>
  <cp:lastPrinted>2018-09-05T08:41:31Z</cp:lastPrinted>
  <dcterms:created xsi:type="dcterms:W3CDTF">2017-03-24T07:19:01Z</dcterms:created>
  <dcterms:modified xsi:type="dcterms:W3CDTF">2021-09-13T05:56:13Z</dcterms:modified>
</cp:coreProperties>
</file>