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5" d="100"/>
          <a:sy n="95" d="100"/>
        </p:scale>
        <p:origin x="-528" y="-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47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7114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9994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094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278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7649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405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1043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1456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92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561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409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7081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879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159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251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381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16237B-885D-48BE-9EC8-F855185C8B6E}" type="datetimeFigureOut">
              <a:rPr lang="th-TH" smtClean="0"/>
              <a:t>25/05/60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647070D-501E-4B7D-81AF-82FEC103F5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4984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4575"/>
          </a:xfrm>
        </p:spPr>
        <p:txBody>
          <a:bodyPr>
            <a:noAutofit/>
          </a:bodyPr>
          <a:lstStyle/>
          <a:p>
            <a:pPr algn="ctr"/>
            <a:r>
              <a:rPr lang="th-TH" sz="11500" b="1" i="1" dirty="0" smtClean="0">
                <a:solidFill>
                  <a:srgbClr val="FFFF00"/>
                </a:solidFill>
              </a:rPr>
              <a:t>ปฏิญญาเขตสุจริต</a:t>
            </a:r>
            <a:r>
              <a:rPr lang="en-US" sz="11500" dirty="0" smtClean="0">
                <a:solidFill>
                  <a:srgbClr val="FFFF00"/>
                </a:solidFill>
              </a:rPr>
              <a:t/>
            </a:r>
            <a:br>
              <a:rPr lang="en-US" sz="11500" dirty="0" smtClean="0">
                <a:solidFill>
                  <a:srgbClr val="FFFF00"/>
                </a:solidFill>
              </a:rPr>
            </a:br>
            <a:r>
              <a:rPr lang="th-TH" sz="8000" b="1" i="1" dirty="0" smtClean="0">
                <a:solidFill>
                  <a:srgbClr val="FFFF00"/>
                </a:solidFill>
              </a:rPr>
              <a:t>สำนักงานเขตพื้นที่การศึกษาประถมศึกษาศรีสะ</a:t>
            </a:r>
            <a:r>
              <a:rPr lang="th-TH" sz="8000" b="1" i="1" dirty="0" err="1" smtClean="0">
                <a:solidFill>
                  <a:srgbClr val="FFFF00"/>
                </a:solidFill>
              </a:rPr>
              <a:t>เกษ</a:t>
            </a:r>
            <a:r>
              <a:rPr lang="th-TH" sz="8000" b="1" i="1" dirty="0">
                <a:solidFill>
                  <a:srgbClr val="FFFF00"/>
                </a:solidFill>
              </a:rPr>
              <a:t> </a:t>
            </a:r>
            <a:r>
              <a:rPr lang="th-TH" sz="8000" b="1" i="1" dirty="0" smtClean="0">
                <a:solidFill>
                  <a:srgbClr val="FFFF00"/>
                </a:solidFill>
              </a:rPr>
              <a:t>เขต ๑</a:t>
            </a:r>
            <a:r>
              <a:rPr lang="en-US" sz="8000" dirty="0" smtClean="0">
                <a:solidFill>
                  <a:srgbClr val="FFFF00"/>
                </a:solidFill>
              </a:rPr>
              <a:t/>
            </a:r>
            <a:br>
              <a:rPr lang="en-US" sz="8000" dirty="0" smtClean="0">
                <a:solidFill>
                  <a:srgbClr val="FFFF00"/>
                </a:solidFill>
              </a:rPr>
            </a:br>
            <a:r>
              <a:rPr lang="en-US" sz="8000" dirty="0" smtClean="0">
                <a:solidFill>
                  <a:srgbClr val="FFFF00"/>
                </a:solidFill>
                <a:sym typeface="Symbol" panose="05050102010706020507" pitchFamily="18" charset="2"/>
              </a:rPr>
              <a:t></a:t>
            </a:r>
            <a:r>
              <a:rPr lang="en-US" sz="8000" dirty="0" smtClean="0">
                <a:solidFill>
                  <a:srgbClr val="FFFF00"/>
                </a:solidFill>
              </a:rPr>
              <a:t/>
            </a:r>
            <a:br>
              <a:rPr lang="en-US" sz="8000" dirty="0" smtClean="0">
                <a:solidFill>
                  <a:srgbClr val="FFFF00"/>
                </a:solidFill>
              </a:rPr>
            </a:br>
            <a:endParaRPr lang="th-TH" sz="8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9148" y="-1"/>
            <a:ext cx="12052852" cy="7394713"/>
          </a:xfrm>
        </p:spPr>
        <p:txBody>
          <a:bodyPr>
            <a:noAutofit/>
          </a:bodyPr>
          <a:lstStyle/>
          <a:p>
            <a:r>
              <a:rPr lang="th-TH" sz="60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          คณะผู้บริหารการศึกษา ครู และบุคลากรทางการศึกษาทุกคน</a:t>
            </a:r>
            <a:r>
              <a:rPr lang="en-US" sz="60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/>
            </a:r>
            <a:br>
              <a:rPr lang="en-US" sz="60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</a:br>
            <a:r>
              <a:rPr lang="th-TH" sz="60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           </a:t>
            </a:r>
            <a:r>
              <a:rPr lang="th-TH" sz="60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ขอให้คำมั่นสัญญาต่อพันธกรณี ในการต่อต้านการทุจริตทุกรูปแบบ</a:t>
            </a:r>
            <a:r>
              <a:rPr lang="en-US" sz="60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/>
            </a:r>
            <a:br>
              <a:rPr lang="en-US" sz="60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</a:br>
            <a:r>
              <a:rPr lang="th-TH" sz="60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       </a:t>
            </a:r>
            <a:r>
              <a:rPr lang="th-TH" sz="60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ด้วยการขับเคลื่อนโครงการ เสริมสร้างคุณธรรมจริยธรรมและ</a:t>
            </a:r>
            <a:r>
              <a:rPr lang="th-TH" sz="6000" b="1" i="1" dirty="0" err="1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ธรรมาภิ</a:t>
            </a:r>
            <a:r>
              <a:rPr lang="th-TH" sz="60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บาลในเขตพื้นที่การศึกษา ดังนี้</a:t>
            </a:r>
            <a:r>
              <a:rPr lang="en-US" sz="2800" dirty="0" smtClean="0">
                <a:solidFill>
                  <a:srgbClr val="FFFF00"/>
                </a:solidFill>
              </a:rPr>
              <a:t/>
            </a:r>
            <a:br>
              <a:rPr lang="en-US" sz="2800" dirty="0" smtClean="0">
                <a:solidFill>
                  <a:srgbClr val="FFFF00"/>
                </a:solidFill>
              </a:rPr>
            </a:br>
            <a:endParaRPr lang="th-TH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4211" y="685800"/>
            <a:ext cx="11123475" cy="5874026"/>
          </a:xfrm>
        </p:spPr>
        <p:txBody>
          <a:bodyPr>
            <a:normAutofit fontScale="70000" lnSpcReduction="20000"/>
          </a:bodyPr>
          <a:lstStyle/>
          <a:p>
            <a:r>
              <a:rPr lang="th-TH" sz="109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  ๑. เราจะร่วมป้องกันและต่อต้านการทุจริตทุกรูปแบบ</a:t>
            </a:r>
            <a:r>
              <a:rPr lang="en-US" sz="109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/>
            </a:r>
            <a:br>
              <a:rPr lang="en-US" sz="109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</a:br>
            <a:r>
              <a:rPr lang="th-TH" sz="109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    </a:t>
            </a:r>
            <a:r>
              <a:rPr lang="th-TH" sz="109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๒. เราจะปลูกฝังค่านิยมความซื่อสัตย์สุจริตให้เป็นวิถีชีวิต           ในสำนักงานเขตพื้นที่การศึกษา สถานศึกษา สังคม และชุมชน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13492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4212" y="685800"/>
            <a:ext cx="11507788" cy="617220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th-TH" sz="288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๓</a:t>
            </a:r>
            <a:r>
              <a:rPr lang="en-US" sz="288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. </a:t>
            </a:r>
            <a:r>
              <a:rPr lang="th-TH" sz="288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เราจะสร้างเครือข่ายความซื่อสัตย์สุจริต ระหว่างสถานศึกษา องค์กร และหน่วยงานที่เกี่ยวข้อง ให้เป็</a:t>
            </a:r>
            <a:r>
              <a:rPr lang="th-TH" sz="28800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น</a:t>
            </a:r>
            <a:r>
              <a:rPr lang="th-TH" sz="288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รูปธรรมและมีความยั่งยืน</a:t>
            </a:r>
            <a:r>
              <a:rPr lang="en-US" sz="288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/>
            </a:r>
            <a:br>
              <a:rPr lang="en-US" sz="288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</a:br>
            <a:r>
              <a:rPr lang="en-US" sz="288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 </a:t>
            </a:r>
            <a:br>
              <a:rPr lang="en-US" sz="28800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</a:br>
            <a:r>
              <a:rPr lang="th-TH" sz="28800" b="1" i="1" dirty="0" smtClean="0">
                <a:solidFill>
                  <a:srgbClr val="FFFF0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ทั้งนี้ เพื่อธำรงชาติไทย                      ให้สถิตเสถียรสถาพรตลอดจิรัฐิติกาล</a:t>
            </a:r>
            <a:r>
              <a:rPr lang="en-US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/>
            </a:r>
            <a:br>
              <a:rPr lang="en-US" dirty="0" smtClean="0">
                <a:latin typeface="FreesiaUPC" panose="020B0604020202020204" pitchFamily="34" charset="-34"/>
                <a:cs typeface="FreesiaUPC" panose="020B0604020202020204" pitchFamily="34" charset="-34"/>
              </a:rPr>
            </a:br>
            <a:endParaRPr lang="th-TH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74019200"/>
      </p:ext>
    </p:extLst>
  </p:cSld>
  <p:clrMapOvr>
    <a:masterClrMapping/>
  </p:clrMapOvr>
</p:sld>
</file>

<file path=ppt/theme/theme1.xml><?xml version="1.0" encoding="utf-8"?>
<a:theme xmlns:a="http://schemas.openxmlformats.org/drawingml/2006/main" name="เส้นบาง">
  <a:themeElements>
    <a:clrScheme name="เส้นบา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เส้นบา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เส้นบา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49</Words>
  <Application>Microsoft Office PowerPoint</Application>
  <PresentationFormat>แบบจอกว้าง</PresentationFormat>
  <Paragraphs>4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0" baseType="lpstr">
      <vt:lpstr>Century Gothic</vt:lpstr>
      <vt:lpstr>DilleniaUPC</vt:lpstr>
      <vt:lpstr>FreesiaUPC</vt:lpstr>
      <vt:lpstr>Symbol</vt:lpstr>
      <vt:lpstr>Wingdings 3</vt:lpstr>
      <vt:lpstr>เส้นบาง</vt:lpstr>
      <vt:lpstr>ปฏิญญาเขตสุจริต สำนักงานเขตพื้นที่การศึกษาประถมศึกษาศรีสะเกษ เขต ๑  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ปฏิญญาเขตสุจริต สำนักงานเขตพื้นที่การศึกษาประถมศึกษาศรีสะเกษ เขต ๑  </dc:title>
  <dc:creator>Butsarakum</dc:creator>
  <cp:lastModifiedBy>Butsarakum</cp:lastModifiedBy>
  <cp:revision>2</cp:revision>
  <dcterms:created xsi:type="dcterms:W3CDTF">2017-05-25T01:43:22Z</dcterms:created>
  <dcterms:modified xsi:type="dcterms:W3CDTF">2017-05-25T01:47:49Z</dcterms:modified>
</cp:coreProperties>
</file>