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handoutMasterIdLst>
    <p:handoutMasterId r:id="rId40"/>
  </p:handoutMasterIdLst>
  <p:sldIdLst>
    <p:sldId id="313" r:id="rId2"/>
    <p:sldId id="431" r:id="rId3"/>
    <p:sldId id="274" r:id="rId4"/>
    <p:sldId id="259" r:id="rId5"/>
    <p:sldId id="276" r:id="rId6"/>
    <p:sldId id="328" r:id="rId7"/>
    <p:sldId id="399" r:id="rId8"/>
    <p:sldId id="401" r:id="rId9"/>
    <p:sldId id="429" r:id="rId10"/>
    <p:sldId id="412" r:id="rId11"/>
    <p:sldId id="403" r:id="rId12"/>
    <p:sldId id="406" r:id="rId13"/>
    <p:sldId id="363" r:id="rId14"/>
    <p:sldId id="377" r:id="rId15"/>
    <p:sldId id="432" r:id="rId16"/>
    <p:sldId id="427" r:id="rId17"/>
    <p:sldId id="430" r:id="rId18"/>
    <p:sldId id="407" r:id="rId19"/>
    <p:sldId id="422" r:id="rId20"/>
    <p:sldId id="424" r:id="rId21"/>
    <p:sldId id="410" r:id="rId22"/>
    <p:sldId id="409" r:id="rId23"/>
    <p:sldId id="411" r:id="rId24"/>
    <p:sldId id="416" r:id="rId25"/>
    <p:sldId id="413" r:id="rId26"/>
    <p:sldId id="414" r:id="rId27"/>
    <p:sldId id="426" r:id="rId28"/>
    <p:sldId id="281" r:id="rId29"/>
    <p:sldId id="420" r:id="rId30"/>
    <p:sldId id="415" r:id="rId31"/>
    <p:sldId id="380" r:id="rId32"/>
    <p:sldId id="382" r:id="rId33"/>
    <p:sldId id="433" r:id="rId34"/>
    <p:sldId id="285" r:id="rId35"/>
    <p:sldId id="284" r:id="rId36"/>
    <p:sldId id="286" r:id="rId37"/>
    <p:sldId id="288" r:id="rId38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CC"/>
    <a:srgbClr val="F9DFF2"/>
    <a:srgbClr val="FDDBF7"/>
    <a:srgbClr val="D4FCD5"/>
    <a:srgbClr val="89F78C"/>
    <a:srgbClr val="F21EC5"/>
    <a:srgbClr val="E1F4DC"/>
    <a:srgbClr val="AEF4BA"/>
    <a:srgbClr val="A36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28" autoAdjust="0"/>
  </p:normalViewPr>
  <p:slideViewPr>
    <p:cSldViewPr>
      <p:cViewPr varScale="1">
        <p:scale>
          <a:sx n="66" d="100"/>
          <a:sy n="66" d="100"/>
        </p:scale>
        <p:origin x="14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3DE529-99E1-4403-AD4B-648FB3DC0D24}" type="doc">
      <dgm:prSet loTypeId="urn:microsoft.com/office/officeart/2009/3/layout/StepUpProcess" loCatId="process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th-TH"/>
        </a:p>
      </dgm:t>
    </dgm:pt>
    <dgm:pt modelId="{49F25F55-46C1-4D45-A66C-6B5C5AA9652D}">
      <dgm:prSet phldrT="[Text]" custT="1"/>
      <dgm:spPr>
        <a:noFill/>
      </dgm:spPr>
      <dgm:t>
        <a:bodyPr/>
        <a:lstStyle/>
        <a:p>
          <a:r>
            <a:rPr lang="th-TH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1.ค้นหาปัญหา</a:t>
          </a:r>
          <a:endParaRPr lang="th-TH" sz="20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0ACD8B1-9AD2-4AF3-9CE4-1F09862BCFEA}" type="parTrans" cxnId="{BCA39D29-F9A6-4202-B06B-134617AD98B0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7F823804-FBB4-439C-B87E-8BCFD19D87D3}" type="sibTrans" cxnId="{BCA39D29-F9A6-4202-B06B-134617AD98B0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65662DD4-953C-4CC3-BAD2-4086BEF7BB0A}">
      <dgm:prSet phldrT="[Text]" custT="1"/>
      <dgm:spPr>
        <a:noFill/>
      </dgm:spPr>
      <dgm:t>
        <a:bodyPr/>
        <a:lstStyle/>
        <a:p>
          <a:r>
            <a:rPr lang="th-TH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2.ค้นหาสาเหตุของปัญหา</a:t>
          </a:r>
          <a:endParaRPr lang="th-TH" sz="20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83D7DB4-D3B9-4F8E-9A8F-368FDB7C9B64}" type="parTrans" cxnId="{A1119D86-0B46-458D-88BB-F7DB804508FB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CA189F31-A797-4BE8-9F3E-88E2781FDDD1}" type="sibTrans" cxnId="{A1119D86-0B46-458D-88BB-F7DB804508FB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994E00D5-BEFB-4F5A-B353-243CFD2E13A4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000" dirty="0" smtClean="0">
              <a:latin typeface="Tahoma" panose="020B0604030504040204" pitchFamily="34" charset="0"/>
              <a:ea typeface="Tahoma" panose="020B0604030504040204" pitchFamily="34" charset="0"/>
              <a:cs typeface="+mn-cs"/>
            </a:rPr>
            <a:t>3.</a:t>
          </a:r>
          <a:r>
            <a:rPr lang="th-TH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กำหนดพฤติกรรมบ่งชี้เชิงบวก</a:t>
          </a:r>
          <a:endParaRPr lang="th-TH" sz="20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FC3D0EF-1003-4027-9C58-E0C38BEDD148}" type="parTrans" cxnId="{47BBA3C7-3B6E-4A5F-A573-B57B87ED4D2B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F0771BA9-6E70-453F-8369-F1ECF5555EF9}" type="sibTrans" cxnId="{47BBA3C7-3B6E-4A5F-A573-B57B87ED4D2B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EA12CDC6-3A46-4F73-882D-8669A255ABE3}">
      <dgm:prSet phldrT="[Text]" custT="1"/>
      <dgm:spPr/>
      <dgm:t>
        <a:bodyPr/>
        <a:lstStyle/>
        <a:p>
          <a:r>
            <a:rPr lang="th-TH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</a:t>
          </a:r>
          <a:r>
            <a:rPr lang="en-US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  <a:r>
            <a:rPr lang="th-TH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กำหนดคุณธรรมในการแก้ปัญหา</a:t>
          </a:r>
          <a:endParaRPr lang="th-TH" sz="20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31A1773-9DFA-4C55-8903-556A47138100}" type="parTrans" cxnId="{293FD00F-7E87-41F3-B314-28C824F83757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411C87F6-633D-48C7-977A-8FA273ECD5BD}" type="sibTrans" cxnId="{293FD00F-7E87-41F3-B314-28C824F83757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33122ECB-23C6-43AA-B909-7E62514208AD}">
      <dgm:prSet phldrT="[Text]" custT="1"/>
      <dgm:spPr/>
      <dgm:t>
        <a:bodyPr/>
        <a:lstStyle/>
        <a:p>
          <a:r>
            <a:rPr lang="th-TH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5.กำหนดคุณธรรมเป้าหมาย</a:t>
          </a:r>
          <a:endParaRPr lang="th-TH" sz="20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5065124-73B3-4A32-933C-3F2B44166698}" type="parTrans" cxnId="{C9BF87F6-782C-4D73-84B2-BA0F60FF930F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CB93DC83-1AD1-4799-9CE2-64E4CCD982CC}" type="sibTrans" cxnId="{C9BF87F6-782C-4D73-84B2-BA0F60FF930F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3AA79646-FC2B-490E-9779-DC8EC4719444}">
      <dgm:prSet phldrT="[Text]" custT="1"/>
      <dgm:spPr/>
      <dgm:t>
        <a:bodyPr/>
        <a:lstStyle/>
        <a:p>
          <a:r>
            <a:rPr lang="th-TH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6.จัดทำตารางคุณธรรม</a:t>
          </a:r>
          <a:r>
            <a:rPr lang="en-US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   </a:t>
          </a:r>
          <a:r>
            <a:rPr lang="th-TH" sz="20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อัต</a:t>
          </a:r>
          <a:r>
            <a:rPr lang="th-TH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ลักษณ์</a:t>
          </a:r>
          <a:endParaRPr lang="th-TH" sz="20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33AA766-4A80-4B75-BDCD-A52DEEF5563D}" type="parTrans" cxnId="{E2B855EE-053E-4795-B503-693E57E08F00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D3A0854D-9890-4E40-A5EC-037313D4ABDC}" type="sibTrans" cxnId="{E2B855EE-053E-4795-B503-693E57E08F00}">
      <dgm:prSet/>
      <dgm:spPr/>
      <dgm:t>
        <a:bodyPr/>
        <a:lstStyle/>
        <a:p>
          <a:endParaRPr lang="th-TH" sz="2400">
            <a:cs typeface="+mn-cs"/>
          </a:endParaRPr>
        </a:p>
      </dgm:t>
    </dgm:pt>
    <dgm:pt modelId="{E6EFBEA9-877B-459B-A262-6168BDB2BA21}" type="pres">
      <dgm:prSet presAssocID="{AF3DE529-99E1-4403-AD4B-648FB3DC0D24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C99ACE24-F09F-4A62-B3E2-0EDDA00748DF}" type="pres">
      <dgm:prSet presAssocID="{49F25F55-46C1-4D45-A66C-6B5C5AA9652D}" presName="composite" presStyleCnt="0"/>
      <dgm:spPr/>
    </dgm:pt>
    <dgm:pt modelId="{447B5B65-85D8-4208-A1DC-462C6B5037B0}" type="pres">
      <dgm:prSet presAssocID="{49F25F55-46C1-4D45-A66C-6B5C5AA9652D}" presName="LShape" presStyleLbl="alignNode1" presStyleIdx="0" presStyleCnt="11" custLinFactY="51120" custLinFactNeighborX="10161" custLinFactNeighborY="100000"/>
      <dgm:spPr/>
    </dgm:pt>
    <dgm:pt modelId="{561F2D90-DBF9-4A84-B146-5171A568D219}" type="pres">
      <dgm:prSet presAssocID="{49F25F55-46C1-4D45-A66C-6B5C5AA9652D}" presName="ParentText" presStyleLbl="revTx" presStyleIdx="0" presStyleCnt="6" custScaleY="62579" custLinFactNeighborX="12548" custLinFactNeighborY="940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53D04AB-9B6C-4328-B5EA-D66EE58B495C}" type="pres">
      <dgm:prSet presAssocID="{49F25F55-46C1-4D45-A66C-6B5C5AA9652D}" presName="Triangle" presStyleLbl="alignNode1" presStyleIdx="1" presStyleCnt="11" custLinFactY="267512" custLinFactNeighborX="58477" custLinFactNeighborY="300000"/>
      <dgm:spPr/>
    </dgm:pt>
    <dgm:pt modelId="{29823F10-3132-4CE9-B837-0701584C8866}" type="pres">
      <dgm:prSet presAssocID="{7F823804-FBB4-439C-B87E-8BCFD19D87D3}" presName="sibTrans" presStyleCnt="0"/>
      <dgm:spPr/>
    </dgm:pt>
    <dgm:pt modelId="{04D10629-A24D-467D-A651-459F93C5DB8B}" type="pres">
      <dgm:prSet presAssocID="{7F823804-FBB4-439C-B87E-8BCFD19D87D3}" presName="space" presStyleCnt="0"/>
      <dgm:spPr/>
    </dgm:pt>
    <dgm:pt modelId="{09211767-165D-4178-9ECD-86C04962A7CE}" type="pres">
      <dgm:prSet presAssocID="{65662DD4-953C-4CC3-BAD2-4086BEF7BB0A}" presName="composite" presStyleCnt="0"/>
      <dgm:spPr/>
    </dgm:pt>
    <dgm:pt modelId="{3455F2B3-6CE3-474A-81F3-91FEFEF1A5FB}" type="pres">
      <dgm:prSet presAssocID="{65662DD4-953C-4CC3-BAD2-4086BEF7BB0A}" presName="LShape" presStyleLbl="alignNode1" presStyleIdx="2" presStyleCnt="11" custLinFactY="16102" custLinFactNeighborX="5018" custLinFactNeighborY="100000"/>
      <dgm:spPr/>
    </dgm:pt>
    <dgm:pt modelId="{DF617FEB-7CCA-4AA8-866E-2891E7864E48}" type="pres">
      <dgm:prSet presAssocID="{65662DD4-953C-4CC3-BAD2-4086BEF7BB0A}" presName="ParentText" presStyleLbl="revTx" presStyleIdx="1" presStyleCnt="6" custScaleX="109347" custLinFactNeighborX="9508" custLinFactNeighborY="867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2B02146-1E26-456C-9671-67C53FE3EFD4}" type="pres">
      <dgm:prSet presAssocID="{65662DD4-953C-4CC3-BAD2-4086BEF7BB0A}" presName="Triangle" presStyleLbl="alignNode1" presStyleIdx="3" presStyleCnt="11" custLinFactY="200000" custLinFactNeighborX="46286" custLinFactNeighborY="243963"/>
      <dgm:spPr/>
    </dgm:pt>
    <dgm:pt modelId="{B0E169D6-3A53-4407-816F-739573B999D1}" type="pres">
      <dgm:prSet presAssocID="{CA189F31-A797-4BE8-9F3E-88E2781FDDD1}" presName="sibTrans" presStyleCnt="0"/>
      <dgm:spPr/>
    </dgm:pt>
    <dgm:pt modelId="{6CF2B102-E555-477A-B8D1-2073877581F7}" type="pres">
      <dgm:prSet presAssocID="{CA189F31-A797-4BE8-9F3E-88E2781FDDD1}" presName="space" presStyleCnt="0"/>
      <dgm:spPr/>
    </dgm:pt>
    <dgm:pt modelId="{27BDA23C-353B-43EE-8791-79804DDD8C94}" type="pres">
      <dgm:prSet presAssocID="{994E00D5-BEFB-4F5A-B353-243CFD2E13A4}" presName="composite" presStyleCnt="0"/>
      <dgm:spPr/>
    </dgm:pt>
    <dgm:pt modelId="{64637092-368F-41DF-838D-E22CBCA61595}" type="pres">
      <dgm:prSet presAssocID="{994E00D5-BEFB-4F5A-B353-243CFD2E13A4}" presName="LShape" presStyleLbl="alignNode1" presStyleIdx="4" presStyleCnt="11" custLinFactNeighborX="1521" custLinFactNeighborY="73714"/>
      <dgm:spPr/>
    </dgm:pt>
    <dgm:pt modelId="{FDA26344-002B-4685-ACEA-B2FE2E16A7AB}" type="pres">
      <dgm:prSet presAssocID="{994E00D5-BEFB-4F5A-B353-243CFD2E13A4}" presName="ParentText" presStyleLbl="revTx" presStyleIdx="2" presStyleCnt="6" custScaleX="97143" custScaleY="148028" custLinFactNeighborX="2125" custLinFactNeighborY="7897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03ACBC4-7C43-44FD-932C-F5541B0D257F}" type="pres">
      <dgm:prSet presAssocID="{994E00D5-BEFB-4F5A-B353-243CFD2E13A4}" presName="Triangle" presStyleLbl="alignNode1" presStyleIdx="5" presStyleCnt="11" custLinFactY="100000" custLinFactNeighborX="28797" custLinFactNeighborY="188848"/>
      <dgm:spPr/>
    </dgm:pt>
    <dgm:pt modelId="{F91A6CA5-5DD3-47C5-AF8B-EC159F05A1E5}" type="pres">
      <dgm:prSet presAssocID="{F0771BA9-6E70-453F-8369-F1ECF5555EF9}" presName="sibTrans" presStyleCnt="0"/>
      <dgm:spPr/>
    </dgm:pt>
    <dgm:pt modelId="{852A69FD-9929-44BF-BACC-49221F39D773}" type="pres">
      <dgm:prSet presAssocID="{F0771BA9-6E70-453F-8369-F1ECF5555EF9}" presName="space" presStyleCnt="0"/>
      <dgm:spPr/>
    </dgm:pt>
    <dgm:pt modelId="{E2C66A8F-CB15-47EC-9F75-EACD9B964FB7}" type="pres">
      <dgm:prSet presAssocID="{EA12CDC6-3A46-4F73-882D-8669A255ABE3}" presName="composite" presStyleCnt="0"/>
      <dgm:spPr/>
    </dgm:pt>
    <dgm:pt modelId="{684A6FFD-483D-4226-9A8F-F820F13A329F}" type="pres">
      <dgm:prSet presAssocID="{EA12CDC6-3A46-4F73-882D-8669A255ABE3}" presName="LShape" presStyleLbl="alignNode1" presStyleIdx="6" presStyleCnt="11" custLinFactNeighborX="-941" custLinFactNeighborY="38695"/>
      <dgm:spPr/>
    </dgm:pt>
    <dgm:pt modelId="{478867D4-DE33-4C5B-B7A1-B070BE778B45}" type="pres">
      <dgm:prSet presAssocID="{EA12CDC6-3A46-4F73-882D-8669A255ABE3}" presName="ParentText" presStyleLbl="revTx" presStyleIdx="3" presStyleCnt="6" custScaleX="101488" custLinFactNeighborX="2989" custLinFactNeighborY="304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6B7A6FD-FDB1-4EF2-A1D8-3FAE4F6D05B7}" type="pres">
      <dgm:prSet presAssocID="{EA12CDC6-3A46-4F73-882D-8669A255ABE3}" presName="Triangle" presStyleLbl="alignNode1" presStyleIdx="7" presStyleCnt="11" custLinFactY="65300" custLinFactNeighborX="11307" custLinFactNeighborY="100000"/>
      <dgm:spPr/>
    </dgm:pt>
    <dgm:pt modelId="{F934384A-1CC8-443D-9B63-33294F02EAEF}" type="pres">
      <dgm:prSet presAssocID="{411C87F6-633D-48C7-977A-8FA273ECD5BD}" presName="sibTrans" presStyleCnt="0"/>
      <dgm:spPr/>
    </dgm:pt>
    <dgm:pt modelId="{55127A22-E482-47FA-8607-87A19A260038}" type="pres">
      <dgm:prSet presAssocID="{411C87F6-633D-48C7-977A-8FA273ECD5BD}" presName="space" presStyleCnt="0"/>
      <dgm:spPr/>
    </dgm:pt>
    <dgm:pt modelId="{85822666-3408-455B-9304-D6A9B726F1EA}" type="pres">
      <dgm:prSet presAssocID="{33122ECB-23C6-43AA-B909-7E62514208AD}" presName="composite" presStyleCnt="0"/>
      <dgm:spPr/>
    </dgm:pt>
    <dgm:pt modelId="{E40377A9-6969-47E2-BA00-19CF8B6FF440}" type="pres">
      <dgm:prSet presAssocID="{33122ECB-23C6-43AA-B909-7E62514208AD}" presName="LShape" presStyleLbl="alignNode1" presStyleIdx="8" presStyleCnt="11" custLinFactNeighborX="-3920" custLinFactNeighborY="-5271"/>
      <dgm:spPr/>
    </dgm:pt>
    <dgm:pt modelId="{866247F4-B3B9-4DD7-BC0B-CD9FA9183984}" type="pres">
      <dgm:prSet presAssocID="{33122ECB-23C6-43AA-B909-7E62514208AD}" presName="ParentText" presStyleLbl="revTx" presStyleIdx="4" presStyleCnt="6" custScaleX="98032" custLinFactNeighborX="-6424" custLinFactNeighborY="-29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5F52B8F-F0BF-459C-94D7-017B8AB1B197}" type="pres">
      <dgm:prSet presAssocID="{33122ECB-23C6-43AA-B909-7E62514208AD}" presName="Triangle" presStyleLbl="alignNode1" presStyleIdx="9" presStyleCnt="11" custLinFactNeighborX="-6182" custLinFactNeighborY="10185"/>
      <dgm:spPr/>
    </dgm:pt>
    <dgm:pt modelId="{C5B421D2-2407-44A6-9EC6-3C1C96763169}" type="pres">
      <dgm:prSet presAssocID="{CB93DC83-1AD1-4799-9CE2-64E4CCD982CC}" presName="sibTrans" presStyleCnt="0"/>
      <dgm:spPr/>
    </dgm:pt>
    <dgm:pt modelId="{DE3C3254-B89D-43A1-9EC9-E40494D7B064}" type="pres">
      <dgm:prSet presAssocID="{CB93DC83-1AD1-4799-9CE2-64E4CCD982CC}" presName="space" presStyleCnt="0"/>
      <dgm:spPr/>
    </dgm:pt>
    <dgm:pt modelId="{C84A12FA-941D-4CD9-A6B9-56DB737924EA}" type="pres">
      <dgm:prSet presAssocID="{3AA79646-FC2B-490E-9779-DC8EC4719444}" presName="composite" presStyleCnt="0"/>
      <dgm:spPr/>
    </dgm:pt>
    <dgm:pt modelId="{5F9CDF1A-8340-4797-85F5-DBCE9788D128}" type="pres">
      <dgm:prSet presAssocID="{3AA79646-FC2B-490E-9779-DC8EC4719444}" presName="LShape" presStyleLbl="alignNode1" presStyleIdx="10" presStyleCnt="11" custLinFactNeighborX="-7898" custLinFactNeighborY="-40290"/>
      <dgm:spPr/>
    </dgm:pt>
    <dgm:pt modelId="{2FE9779F-8FB7-41CB-A996-FE1899040A16}" type="pres">
      <dgm:prSet presAssocID="{3AA79646-FC2B-490E-9779-DC8EC4719444}" presName="ParentText" presStyleLbl="revTx" presStyleIdx="5" presStyleCnt="6" custScaleX="115873" custLinFactNeighborX="5945" custLinFactNeighborY="-295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D05657-8E1A-4383-8191-DF3522489E1A}" type="presOf" srcId="{EA12CDC6-3A46-4F73-882D-8669A255ABE3}" destId="{478867D4-DE33-4C5B-B7A1-B070BE778B45}" srcOrd="0" destOrd="0" presId="urn:microsoft.com/office/officeart/2009/3/layout/StepUpProcess"/>
    <dgm:cxn modelId="{5C463DF3-0862-46A2-8BA0-F45A4B5C31AE}" type="presOf" srcId="{3AA79646-FC2B-490E-9779-DC8EC4719444}" destId="{2FE9779F-8FB7-41CB-A996-FE1899040A16}" srcOrd="0" destOrd="0" presId="urn:microsoft.com/office/officeart/2009/3/layout/StepUpProcess"/>
    <dgm:cxn modelId="{25E812E6-0105-4EFC-8095-E6FBCEB148C2}" type="presOf" srcId="{AF3DE529-99E1-4403-AD4B-648FB3DC0D24}" destId="{E6EFBEA9-877B-459B-A262-6168BDB2BA21}" srcOrd="0" destOrd="0" presId="urn:microsoft.com/office/officeart/2009/3/layout/StepUpProcess"/>
    <dgm:cxn modelId="{47BBA3C7-3B6E-4A5F-A573-B57B87ED4D2B}" srcId="{AF3DE529-99E1-4403-AD4B-648FB3DC0D24}" destId="{994E00D5-BEFB-4F5A-B353-243CFD2E13A4}" srcOrd="2" destOrd="0" parTransId="{AFC3D0EF-1003-4027-9C58-E0C38BEDD148}" sibTransId="{F0771BA9-6E70-453F-8369-F1ECF5555EF9}"/>
    <dgm:cxn modelId="{4F990580-9EA6-4239-B1A3-2CA6FA926876}" type="presOf" srcId="{33122ECB-23C6-43AA-B909-7E62514208AD}" destId="{866247F4-B3B9-4DD7-BC0B-CD9FA9183984}" srcOrd="0" destOrd="0" presId="urn:microsoft.com/office/officeart/2009/3/layout/StepUpProcess"/>
    <dgm:cxn modelId="{A1119D86-0B46-458D-88BB-F7DB804508FB}" srcId="{AF3DE529-99E1-4403-AD4B-648FB3DC0D24}" destId="{65662DD4-953C-4CC3-BAD2-4086BEF7BB0A}" srcOrd="1" destOrd="0" parTransId="{983D7DB4-D3B9-4F8E-9A8F-368FDB7C9B64}" sibTransId="{CA189F31-A797-4BE8-9F3E-88E2781FDDD1}"/>
    <dgm:cxn modelId="{B559DC2F-2A5D-4784-934A-7A26E7ED000F}" type="presOf" srcId="{994E00D5-BEFB-4F5A-B353-243CFD2E13A4}" destId="{FDA26344-002B-4685-ACEA-B2FE2E16A7AB}" srcOrd="0" destOrd="0" presId="urn:microsoft.com/office/officeart/2009/3/layout/StepUpProcess"/>
    <dgm:cxn modelId="{E2B855EE-053E-4795-B503-693E57E08F00}" srcId="{AF3DE529-99E1-4403-AD4B-648FB3DC0D24}" destId="{3AA79646-FC2B-490E-9779-DC8EC4719444}" srcOrd="5" destOrd="0" parTransId="{533AA766-4A80-4B75-BDCD-A52DEEF5563D}" sibTransId="{D3A0854D-9890-4E40-A5EC-037313D4ABDC}"/>
    <dgm:cxn modelId="{C9BF87F6-782C-4D73-84B2-BA0F60FF930F}" srcId="{AF3DE529-99E1-4403-AD4B-648FB3DC0D24}" destId="{33122ECB-23C6-43AA-B909-7E62514208AD}" srcOrd="4" destOrd="0" parTransId="{C5065124-73B3-4A32-933C-3F2B44166698}" sibTransId="{CB93DC83-1AD1-4799-9CE2-64E4CCD982CC}"/>
    <dgm:cxn modelId="{BCA39D29-F9A6-4202-B06B-134617AD98B0}" srcId="{AF3DE529-99E1-4403-AD4B-648FB3DC0D24}" destId="{49F25F55-46C1-4D45-A66C-6B5C5AA9652D}" srcOrd="0" destOrd="0" parTransId="{E0ACD8B1-9AD2-4AF3-9CE4-1F09862BCFEA}" sibTransId="{7F823804-FBB4-439C-B87E-8BCFD19D87D3}"/>
    <dgm:cxn modelId="{293FD00F-7E87-41F3-B314-28C824F83757}" srcId="{AF3DE529-99E1-4403-AD4B-648FB3DC0D24}" destId="{EA12CDC6-3A46-4F73-882D-8669A255ABE3}" srcOrd="3" destOrd="0" parTransId="{D31A1773-9DFA-4C55-8903-556A47138100}" sibTransId="{411C87F6-633D-48C7-977A-8FA273ECD5BD}"/>
    <dgm:cxn modelId="{0A92A5D2-8A36-4D6D-94D1-A8300ABC8885}" type="presOf" srcId="{49F25F55-46C1-4D45-A66C-6B5C5AA9652D}" destId="{561F2D90-DBF9-4A84-B146-5171A568D219}" srcOrd="0" destOrd="0" presId="urn:microsoft.com/office/officeart/2009/3/layout/StepUpProcess"/>
    <dgm:cxn modelId="{93B1F80F-79AF-4A6E-B27E-823BF8988F2C}" type="presOf" srcId="{65662DD4-953C-4CC3-BAD2-4086BEF7BB0A}" destId="{DF617FEB-7CCA-4AA8-866E-2891E7864E48}" srcOrd="0" destOrd="0" presId="urn:microsoft.com/office/officeart/2009/3/layout/StepUpProcess"/>
    <dgm:cxn modelId="{97E204FD-1832-4720-9A97-086CD38C8848}" type="presParOf" srcId="{E6EFBEA9-877B-459B-A262-6168BDB2BA21}" destId="{C99ACE24-F09F-4A62-B3E2-0EDDA00748DF}" srcOrd="0" destOrd="0" presId="urn:microsoft.com/office/officeart/2009/3/layout/StepUpProcess"/>
    <dgm:cxn modelId="{2BD0CDF7-75EF-4C81-82DB-B17208925BC2}" type="presParOf" srcId="{C99ACE24-F09F-4A62-B3E2-0EDDA00748DF}" destId="{447B5B65-85D8-4208-A1DC-462C6B5037B0}" srcOrd="0" destOrd="0" presId="urn:microsoft.com/office/officeart/2009/3/layout/StepUpProcess"/>
    <dgm:cxn modelId="{A2A5071F-619B-4C9D-A70F-1C7F9A85E9D8}" type="presParOf" srcId="{C99ACE24-F09F-4A62-B3E2-0EDDA00748DF}" destId="{561F2D90-DBF9-4A84-B146-5171A568D219}" srcOrd="1" destOrd="0" presId="urn:microsoft.com/office/officeart/2009/3/layout/StepUpProcess"/>
    <dgm:cxn modelId="{FAD88281-F12F-416A-9C41-BB11EA10D842}" type="presParOf" srcId="{C99ACE24-F09F-4A62-B3E2-0EDDA00748DF}" destId="{853D04AB-9B6C-4328-B5EA-D66EE58B495C}" srcOrd="2" destOrd="0" presId="urn:microsoft.com/office/officeart/2009/3/layout/StepUpProcess"/>
    <dgm:cxn modelId="{9E628565-E3BA-4B7D-9124-12757E1C573C}" type="presParOf" srcId="{E6EFBEA9-877B-459B-A262-6168BDB2BA21}" destId="{29823F10-3132-4CE9-B837-0701584C8866}" srcOrd="1" destOrd="0" presId="urn:microsoft.com/office/officeart/2009/3/layout/StepUpProcess"/>
    <dgm:cxn modelId="{AAE17180-50B6-4D1B-888E-57FC4F9B8B97}" type="presParOf" srcId="{29823F10-3132-4CE9-B837-0701584C8866}" destId="{04D10629-A24D-467D-A651-459F93C5DB8B}" srcOrd="0" destOrd="0" presId="urn:microsoft.com/office/officeart/2009/3/layout/StepUpProcess"/>
    <dgm:cxn modelId="{6FA5E2FA-C878-4879-B829-5677B73577A0}" type="presParOf" srcId="{E6EFBEA9-877B-459B-A262-6168BDB2BA21}" destId="{09211767-165D-4178-9ECD-86C04962A7CE}" srcOrd="2" destOrd="0" presId="urn:microsoft.com/office/officeart/2009/3/layout/StepUpProcess"/>
    <dgm:cxn modelId="{D53D6287-E4B2-4438-BB96-62B677F4AF04}" type="presParOf" srcId="{09211767-165D-4178-9ECD-86C04962A7CE}" destId="{3455F2B3-6CE3-474A-81F3-91FEFEF1A5FB}" srcOrd="0" destOrd="0" presId="urn:microsoft.com/office/officeart/2009/3/layout/StepUpProcess"/>
    <dgm:cxn modelId="{D63A1138-30A1-469E-9E94-2688F95D4C91}" type="presParOf" srcId="{09211767-165D-4178-9ECD-86C04962A7CE}" destId="{DF617FEB-7CCA-4AA8-866E-2891E7864E48}" srcOrd="1" destOrd="0" presId="urn:microsoft.com/office/officeart/2009/3/layout/StepUpProcess"/>
    <dgm:cxn modelId="{B66498F6-9CB9-4AA4-804C-B6B9C0B04050}" type="presParOf" srcId="{09211767-165D-4178-9ECD-86C04962A7CE}" destId="{42B02146-1E26-456C-9671-67C53FE3EFD4}" srcOrd="2" destOrd="0" presId="urn:microsoft.com/office/officeart/2009/3/layout/StepUpProcess"/>
    <dgm:cxn modelId="{0AE0D96D-F29B-4F91-8516-C261EA5097A7}" type="presParOf" srcId="{E6EFBEA9-877B-459B-A262-6168BDB2BA21}" destId="{B0E169D6-3A53-4407-816F-739573B999D1}" srcOrd="3" destOrd="0" presId="urn:microsoft.com/office/officeart/2009/3/layout/StepUpProcess"/>
    <dgm:cxn modelId="{9BF23847-5D80-466F-B580-EB93C2FB0ECF}" type="presParOf" srcId="{B0E169D6-3A53-4407-816F-739573B999D1}" destId="{6CF2B102-E555-477A-B8D1-2073877581F7}" srcOrd="0" destOrd="0" presId="urn:microsoft.com/office/officeart/2009/3/layout/StepUpProcess"/>
    <dgm:cxn modelId="{E273CFC1-D12C-421C-93C0-6245EA1723F3}" type="presParOf" srcId="{E6EFBEA9-877B-459B-A262-6168BDB2BA21}" destId="{27BDA23C-353B-43EE-8791-79804DDD8C94}" srcOrd="4" destOrd="0" presId="urn:microsoft.com/office/officeart/2009/3/layout/StepUpProcess"/>
    <dgm:cxn modelId="{4DD7FE6A-106D-4367-B370-DC6C87286C37}" type="presParOf" srcId="{27BDA23C-353B-43EE-8791-79804DDD8C94}" destId="{64637092-368F-41DF-838D-E22CBCA61595}" srcOrd="0" destOrd="0" presId="urn:microsoft.com/office/officeart/2009/3/layout/StepUpProcess"/>
    <dgm:cxn modelId="{AC867613-035F-4B2D-B723-2ABA16BCA3B5}" type="presParOf" srcId="{27BDA23C-353B-43EE-8791-79804DDD8C94}" destId="{FDA26344-002B-4685-ACEA-B2FE2E16A7AB}" srcOrd="1" destOrd="0" presId="urn:microsoft.com/office/officeart/2009/3/layout/StepUpProcess"/>
    <dgm:cxn modelId="{56360C45-3F6F-4225-878E-C389110E9F86}" type="presParOf" srcId="{27BDA23C-353B-43EE-8791-79804DDD8C94}" destId="{503ACBC4-7C43-44FD-932C-F5541B0D257F}" srcOrd="2" destOrd="0" presId="urn:microsoft.com/office/officeart/2009/3/layout/StepUpProcess"/>
    <dgm:cxn modelId="{D2F6ACBA-9C37-4B9B-BFA9-86A377E92721}" type="presParOf" srcId="{E6EFBEA9-877B-459B-A262-6168BDB2BA21}" destId="{F91A6CA5-5DD3-47C5-AF8B-EC159F05A1E5}" srcOrd="5" destOrd="0" presId="urn:microsoft.com/office/officeart/2009/3/layout/StepUpProcess"/>
    <dgm:cxn modelId="{A54C501F-37AB-42A7-A786-85209A5B106A}" type="presParOf" srcId="{F91A6CA5-5DD3-47C5-AF8B-EC159F05A1E5}" destId="{852A69FD-9929-44BF-BACC-49221F39D773}" srcOrd="0" destOrd="0" presId="urn:microsoft.com/office/officeart/2009/3/layout/StepUpProcess"/>
    <dgm:cxn modelId="{A307C72C-33D5-4F53-8E00-78E463140CA0}" type="presParOf" srcId="{E6EFBEA9-877B-459B-A262-6168BDB2BA21}" destId="{E2C66A8F-CB15-47EC-9F75-EACD9B964FB7}" srcOrd="6" destOrd="0" presId="urn:microsoft.com/office/officeart/2009/3/layout/StepUpProcess"/>
    <dgm:cxn modelId="{90C37BA4-C455-467E-8677-05EB6F3E1E2F}" type="presParOf" srcId="{E2C66A8F-CB15-47EC-9F75-EACD9B964FB7}" destId="{684A6FFD-483D-4226-9A8F-F820F13A329F}" srcOrd="0" destOrd="0" presId="urn:microsoft.com/office/officeart/2009/3/layout/StepUpProcess"/>
    <dgm:cxn modelId="{898F34FE-BB9F-4CCB-A30F-5E88974F0D6C}" type="presParOf" srcId="{E2C66A8F-CB15-47EC-9F75-EACD9B964FB7}" destId="{478867D4-DE33-4C5B-B7A1-B070BE778B45}" srcOrd="1" destOrd="0" presId="urn:microsoft.com/office/officeart/2009/3/layout/StepUpProcess"/>
    <dgm:cxn modelId="{FAA402B2-EA52-419D-8D00-5CA1A4460F37}" type="presParOf" srcId="{E2C66A8F-CB15-47EC-9F75-EACD9B964FB7}" destId="{36B7A6FD-FDB1-4EF2-A1D8-3FAE4F6D05B7}" srcOrd="2" destOrd="0" presId="urn:microsoft.com/office/officeart/2009/3/layout/StepUpProcess"/>
    <dgm:cxn modelId="{8CE3C22F-908C-4970-921A-7836730CB944}" type="presParOf" srcId="{E6EFBEA9-877B-459B-A262-6168BDB2BA21}" destId="{F934384A-1CC8-443D-9B63-33294F02EAEF}" srcOrd="7" destOrd="0" presId="urn:microsoft.com/office/officeart/2009/3/layout/StepUpProcess"/>
    <dgm:cxn modelId="{FA33A30F-978F-4931-94C6-69B47CE9993B}" type="presParOf" srcId="{F934384A-1CC8-443D-9B63-33294F02EAEF}" destId="{55127A22-E482-47FA-8607-87A19A260038}" srcOrd="0" destOrd="0" presId="urn:microsoft.com/office/officeart/2009/3/layout/StepUpProcess"/>
    <dgm:cxn modelId="{A78FAFFF-8611-467C-B39F-1EEF705B3647}" type="presParOf" srcId="{E6EFBEA9-877B-459B-A262-6168BDB2BA21}" destId="{85822666-3408-455B-9304-D6A9B726F1EA}" srcOrd="8" destOrd="0" presId="urn:microsoft.com/office/officeart/2009/3/layout/StepUpProcess"/>
    <dgm:cxn modelId="{04541F05-12DF-4E79-B0E9-C19D63830693}" type="presParOf" srcId="{85822666-3408-455B-9304-D6A9B726F1EA}" destId="{E40377A9-6969-47E2-BA00-19CF8B6FF440}" srcOrd="0" destOrd="0" presId="urn:microsoft.com/office/officeart/2009/3/layout/StepUpProcess"/>
    <dgm:cxn modelId="{D4B8DF80-16CD-4A55-8464-3C6206CBDD45}" type="presParOf" srcId="{85822666-3408-455B-9304-D6A9B726F1EA}" destId="{866247F4-B3B9-4DD7-BC0B-CD9FA9183984}" srcOrd="1" destOrd="0" presId="urn:microsoft.com/office/officeart/2009/3/layout/StepUpProcess"/>
    <dgm:cxn modelId="{3F64A20D-A367-4566-A09A-DE7ECDA20653}" type="presParOf" srcId="{85822666-3408-455B-9304-D6A9B726F1EA}" destId="{A5F52B8F-F0BF-459C-94D7-017B8AB1B197}" srcOrd="2" destOrd="0" presId="urn:microsoft.com/office/officeart/2009/3/layout/StepUpProcess"/>
    <dgm:cxn modelId="{FCF8EEE9-8858-40C9-B492-1D926D08FB39}" type="presParOf" srcId="{E6EFBEA9-877B-459B-A262-6168BDB2BA21}" destId="{C5B421D2-2407-44A6-9EC6-3C1C96763169}" srcOrd="9" destOrd="0" presId="urn:microsoft.com/office/officeart/2009/3/layout/StepUpProcess"/>
    <dgm:cxn modelId="{6348BF72-3B05-41A7-AA22-990D747E8769}" type="presParOf" srcId="{C5B421D2-2407-44A6-9EC6-3C1C96763169}" destId="{DE3C3254-B89D-43A1-9EC9-E40494D7B064}" srcOrd="0" destOrd="0" presId="urn:microsoft.com/office/officeart/2009/3/layout/StepUpProcess"/>
    <dgm:cxn modelId="{3AE53FC0-D079-43CE-A675-84B09535EECB}" type="presParOf" srcId="{E6EFBEA9-877B-459B-A262-6168BDB2BA21}" destId="{C84A12FA-941D-4CD9-A6B9-56DB737924EA}" srcOrd="10" destOrd="0" presId="urn:microsoft.com/office/officeart/2009/3/layout/StepUpProcess"/>
    <dgm:cxn modelId="{48645169-E859-4C47-A84A-F331581F3277}" type="presParOf" srcId="{C84A12FA-941D-4CD9-A6B9-56DB737924EA}" destId="{5F9CDF1A-8340-4797-85F5-DBCE9788D128}" srcOrd="0" destOrd="0" presId="urn:microsoft.com/office/officeart/2009/3/layout/StepUpProcess"/>
    <dgm:cxn modelId="{1185AE8B-FD8E-435A-87E0-DACC2A682E60}" type="presParOf" srcId="{C84A12FA-941D-4CD9-A6B9-56DB737924EA}" destId="{2FE9779F-8FB7-41CB-A996-FE1899040A1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7B5B65-85D8-4208-A1DC-462C6B5037B0}">
      <dsp:nvSpPr>
        <dsp:cNvPr id="0" name=""/>
        <dsp:cNvSpPr/>
      </dsp:nvSpPr>
      <dsp:spPr>
        <a:xfrm rot="5400000">
          <a:off x="407942" y="4210141"/>
          <a:ext cx="812966" cy="13527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1F2D90-DBF9-4A84-B146-5171A568D219}">
      <dsp:nvSpPr>
        <dsp:cNvPr id="0" name=""/>
        <dsp:cNvSpPr/>
      </dsp:nvSpPr>
      <dsp:spPr>
        <a:xfrm>
          <a:off x="288030" y="4593033"/>
          <a:ext cx="1221277" cy="6699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1.ค้นหาปัญหา</a:t>
          </a:r>
          <a:endParaRPr lang="th-TH" sz="20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88030" y="4593033"/>
        <a:ext cx="1221277" cy="669921"/>
      </dsp:txXfrm>
    </dsp:sp>
    <dsp:sp modelId="{853D04AB-9B6C-4328-B5EA-D66EE58B495C}">
      <dsp:nvSpPr>
        <dsp:cNvPr id="0" name=""/>
        <dsp:cNvSpPr/>
      </dsp:nvSpPr>
      <dsp:spPr>
        <a:xfrm>
          <a:off x="1260380" y="4189710"/>
          <a:ext cx="230429" cy="230429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1125026"/>
                <a:satOff val="-1688"/>
                <a:lumOff val="-27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"/>
                <a:satOff val="-1688"/>
                <a:lumOff val="-27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"/>
                <a:satOff val="-1688"/>
                <a:lumOff val="-27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1125026"/>
              <a:satOff val="-1688"/>
              <a:lumOff val="-2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55F2B3-6CE3-474A-81F3-91FEFEF1A5FB}">
      <dsp:nvSpPr>
        <dsp:cNvPr id="0" name=""/>
        <dsp:cNvSpPr/>
      </dsp:nvSpPr>
      <dsp:spPr>
        <a:xfrm rot="5400000">
          <a:off x="1833452" y="3555496"/>
          <a:ext cx="812966" cy="13527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F617FEB-7CCA-4AA8-866E-2891E7864E48}">
      <dsp:nvSpPr>
        <dsp:cNvPr id="0" name=""/>
        <dsp:cNvSpPr/>
      </dsp:nvSpPr>
      <dsp:spPr>
        <a:xfrm>
          <a:off x="1688909" y="3944958"/>
          <a:ext cx="1335430" cy="10705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2.ค้นหาสาเหตุของปัญหา</a:t>
          </a:r>
          <a:endParaRPr lang="th-TH" sz="20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688909" y="3944958"/>
        <a:ext cx="1335430" cy="1070521"/>
      </dsp:txXfrm>
    </dsp:sp>
    <dsp:sp modelId="{42B02146-1E26-456C-9671-67C53FE3EFD4}">
      <dsp:nvSpPr>
        <dsp:cNvPr id="0" name=""/>
        <dsp:cNvSpPr/>
      </dsp:nvSpPr>
      <dsp:spPr>
        <a:xfrm>
          <a:off x="2727370" y="3535057"/>
          <a:ext cx="230429" cy="230429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3375079"/>
                <a:satOff val="-5064"/>
                <a:lumOff val="-824"/>
                <a:alphaOff val="0"/>
                <a:shade val="51000"/>
                <a:satMod val="130000"/>
              </a:schemeClr>
            </a:gs>
            <a:gs pos="80000">
              <a:schemeClr val="accent3">
                <a:hueOff val="3375079"/>
                <a:satOff val="-5064"/>
                <a:lumOff val="-824"/>
                <a:alphaOff val="0"/>
                <a:shade val="93000"/>
                <a:satMod val="130000"/>
              </a:schemeClr>
            </a:gs>
            <a:gs pos="100000">
              <a:schemeClr val="accent3">
                <a:hueOff val="3375079"/>
                <a:satOff val="-5064"/>
                <a:lumOff val="-82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3375079"/>
              <a:satOff val="-5064"/>
              <a:lumOff val="-82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4637092-368F-41DF-838D-E22CBCA61595}">
      <dsp:nvSpPr>
        <dsp:cNvPr id="0" name=""/>
        <dsp:cNvSpPr/>
      </dsp:nvSpPr>
      <dsp:spPr>
        <a:xfrm rot="5400000">
          <a:off x="3281228" y="2583862"/>
          <a:ext cx="812966" cy="13527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A26344-002B-4685-ACEA-B2FE2E16A7AB}">
      <dsp:nvSpPr>
        <dsp:cNvPr id="0" name=""/>
        <dsp:cNvSpPr/>
      </dsp:nvSpPr>
      <dsp:spPr>
        <a:xfrm>
          <a:off x="3168346" y="2977155"/>
          <a:ext cx="1186385" cy="1584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kern="1200" dirty="0" smtClean="0">
              <a:latin typeface="Tahoma" panose="020B0604030504040204" pitchFamily="34" charset="0"/>
              <a:ea typeface="Tahoma" panose="020B0604030504040204" pitchFamily="34" charset="0"/>
              <a:cs typeface="+mn-cs"/>
            </a:rPr>
            <a:t>3.</a:t>
          </a:r>
          <a:r>
            <a:rPr lang="th-TH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กำหนดพฤติกรรมบ่งชี้เชิงบวก</a:t>
          </a:r>
          <a:endParaRPr lang="th-TH" sz="20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68346" y="2977155"/>
        <a:ext cx="1186385" cy="1584671"/>
      </dsp:txXfrm>
    </dsp:sp>
    <dsp:sp modelId="{503ACBC4-7C43-44FD-932C-F5541B0D257F}">
      <dsp:nvSpPr>
        <dsp:cNvPr id="0" name=""/>
        <dsp:cNvSpPr/>
      </dsp:nvSpPr>
      <dsp:spPr>
        <a:xfrm>
          <a:off x="4182153" y="2550592"/>
          <a:ext cx="230429" cy="230429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4A6FFD-483D-4226-9A8F-F820F13A329F}">
      <dsp:nvSpPr>
        <dsp:cNvPr id="0" name=""/>
        <dsp:cNvSpPr/>
      </dsp:nvSpPr>
      <dsp:spPr>
        <a:xfrm rot="5400000">
          <a:off x="4743005" y="1929209"/>
          <a:ext cx="812966" cy="13527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8867D4-DE33-4C5B-B7A1-B070BE778B45}">
      <dsp:nvSpPr>
        <dsp:cNvPr id="0" name=""/>
        <dsp:cNvSpPr/>
      </dsp:nvSpPr>
      <dsp:spPr>
        <a:xfrm>
          <a:off x="4647448" y="2344586"/>
          <a:ext cx="1239450" cy="10705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</a:t>
          </a:r>
          <a:r>
            <a:rPr lang="en-US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  <a:r>
            <a:rPr lang="th-TH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กำหนดคุณธรรมในการแก้ปัญหา</a:t>
          </a:r>
          <a:endParaRPr lang="th-TH" sz="20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647448" y="2344586"/>
        <a:ext cx="1239450" cy="1070521"/>
      </dsp:txXfrm>
    </dsp:sp>
    <dsp:sp modelId="{36B7A6FD-FDB1-4EF2-A1D8-3FAE4F6D05B7}">
      <dsp:nvSpPr>
        <dsp:cNvPr id="0" name=""/>
        <dsp:cNvSpPr/>
      </dsp:nvSpPr>
      <dsp:spPr>
        <a:xfrm>
          <a:off x="5636933" y="1895941"/>
          <a:ext cx="230429" cy="230429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7875184"/>
                <a:satOff val="-11816"/>
                <a:lumOff val="-1922"/>
                <a:alphaOff val="0"/>
                <a:shade val="51000"/>
                <a:satMod val="130000"/>
              </a:schemeClr>
            </a:gs>
            <a:gs pos="80000">
              <a:schemeClr val="accent3">
                <a:hueOff val="7875184"/>
                <a:satOff val="-11816"/>
                <a:lumOff val="-1922"/>
                <a:alphaOff val="0"/>
                <a:shade val="93000"/>
                <a:satMod val="130000"/>
              </a:schemeClr>
            </a:gs>
            <a:gs pos="100000">
              <a:schemeClr val="accent3">
                <a:hueOff val="7875184"/>
                <a:satOff val="-11816"/>
                <a:lumOff val="-192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7875184"/>
              <a:satOff val="-11816"/>
              <a:lumOff val="-192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40377A9-6969-47E2-BA00-19CF8B6FF440}">
      <dsp:nvSpPr>
        <dsp:cNvPr id="0" name=""/>
        <dsp:cNvSpPr/>
      </dsp:nvSpPr>
      <dsp:spPr>
        <a:xfrm rot="5400000">
          <a:off x="6197789" y="1201821"/>
          <a:ext cx="812966" cy="13527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66247F4-B3B9-4DD7-BC0B-CD9FA9183984}">
      <dsp:nvSpPr>
        <dsp:cNvPr id="0" name=""/>
        <dsp:cNvSpPr/>
      </dsp:nvSpPr>
      <dsp:spPr>
        <a:xfrm>
          <a:off x="6048675" y="1617200"/>
          <a:ext cx="1197242" cy="10705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5.กำหนดคุณธรรมเป้าหมาย</a:t>
          </a:r>
          <a:endParaRPr lang="th-TH" sz="20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048675" y="1617200"/>
        <a:ext cx="1197242" cy="1070521"/>
      </dsp:txXfrm>
    </dsp:sp>
    <dsp:sp modelId="{A5F52B8F-F0BF-459C-94D7-017B8AB1B197}">
      <dsp:nvSpPr>
        <dsp:cNvPr id="0" name=""/>
        <dsp:cNvSpPr/>
      </dsp:nvSpPr>
      <dsp:spPr>
        <a:xfrm>
          <a:off x="7091715" y="1168550"/>
          <a:ext cx="230429" cy="230429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10125237"/>
                <a:satOff val="-15192"/>
                <a:lumOff val="-2471"/>
                <a:alphaOff val="0"/>
                <a:shade val="51000"/>
                <a:satMod val="130000"/>
              </a:schemeClr>
            </a:gs>
            <a:gs pos="80000">
              <a:schemeClr val="accent3">
                <a:hueOff val="10125237"/>
                <a:satOff val="-15192"/>
                <a:lumOff val="-2471"/>
                <a:alphaOff val="0"/>
                <a:shade val="93000"/>
                <a:satMod val="130000"/>
              </a:schemeClr>
            </a:gs>
            <a:gs pos="100000">
              <a:schemeClr val="accent3">
                <a:hueOff val="10125237"/>
                <a:satOff val="-15192"/>
                <a:lumOff val="-247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10125237"/>
              <a:satOff val="-15192"/>
              <a:lumOff val="-247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9CDF1A-8340-4797-85F5-DBCE9788D128}">
      <dsp:nvSpPr>
        <dsp:cNvPr id="0" name=""/>
        <dsp:cNvSpPr/>
      </dsp:nvSpPr>
      <dsp:spPr>
        <a:xfrm rot="5400000">
          <a:off x="7639058" y="547169"/>
          <a:ext cx="812966" cy="1352757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E9779F-8FB7-41CB-A996-FE1899040A16}">
      <dsp:nvSpPr>
        <dsp:cNvPr id="0" name=""/>
        <dsp:cNvSpPr/>
      </dsp:nvSpPr>
      <dsp:spPr>
        <a:xfrm>
          <a:off x="7513861" y="962546"/>
          <a:ext cx="1415130" cy="10705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6.จัดทำตารางคุณธรรม</a:t>
          </a:r>
          <a:r>
            <a:rPr lang="en-US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   </a:t>
          </a:r>
          <a:r>
            <a:rPr lang="th-TH" sz="20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อัต</a:t>
          </a:r>
          <a:r>
            <a:rPr lang="th-TH" sz="20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ลักษณ์</a:t>
          </a:r>
          <a:endParaRPr lang="th-TH" sz="20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513861" y="962546"/>
        <a:ext cx="1415130" cy="10705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F80D2-27F5-4DBA-86C9-DF3232C544EE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7A0B1-45E9-452E-81DC-09759CF56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05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C220A2-0FD8-4A96-A5D5-7D79030BA4F7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3B038-E6AB-466E-A595-CC6254747D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8122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3B038-E6AB-466E-A595-CC6254747D30}" type="slidenum">
              <a:rPr lang="th-TH" smtClean="0"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1169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89171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55186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5508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67626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4253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7971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332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1259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4482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5564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17254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97AB9-49ED-4A23-B1FB-F816FDFB1E91}" type="datetimeFigureOut">
              <a:rPr lang="th-TH" smtClean="0"/>
              <a:pPr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0005B-029F-40D6-BA36-E7B4C942854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2137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573016"/>
            <a:ext cx="4889051" cy="24768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15616" y="6290156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ศูนย์โรงเรียนคุณธรรม มูลนิธิ</a:t>
            </a:r>
            <a:r>
              <a:rPr lang="th-TH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ยุวสถิรคุณ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 descr="X:\น้องเต๋า\logo fv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7" t="7443" r="10725" b="8089"/>
          <a:stretch>
            <a:fillRect/>
          </a:stretch>
        </p:blipFill>
        <p:spPr bwMode="auto">
          <a:xfrm>
            <a:off x="3752717" y="450348"/>
            <a:ext cx="1566558" cy="141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สี่เหลี่ยมมุมมน 4"/>
          <p:cNvSpPr/>
          <p:nvPr/>
        </p:nvSpPr>
        <p:spPr>
          <a:xfrm>
            <a:off x="0" y="1844824"/>
            <a:ext cx="9144000" cy="21345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solidFill>
                  <a:schemeClr val="tx1"/>
                </a:solidFill>
                <a:latin typeface="BrowalliaUPC" panose="020B0604020202020204" pitchFamily="34" charset="-34"/>
                <a:ea typeface="Tahoma" panose="020B0604030504040204" pitchFamily="34" charset="0"/>
                <a:cs typeface="BrowalliaUPC" panose="020B0604020202020204" pitchFamily="34" charset="-34"/>
              </a:rPr>
              <a:t>การอบรมเชิงปฏิบัติการ</a:t>
            </a:r>
            <a:r>
              <a:rPr lang="th-TH" sz="4400" b="1" dirty="0" smtClean="0">
                <a:solidFill>
                  <a:schemeClr val="tx1"/>
                </a:solidFill>
                <a:latin typeface="BrowalliaUPC" panose="020B0604020202020204" pitchFamily="34" charset="-34"/>
                <a:ea typeface="Tahoma" panose="020B0604030504040204" pitchFamily="34" charset="0"/>
                <a:cs typeface="BrowalliaUPC" panose="020B0604020202020204" pitchFamily="34" charset="-34"/>
              </a:rPr>
              <a:t>พัฒนาครูวิทยากร</a:t>
            </a:r>
            <a:endParaRPr lang="th-TH" sz="4400" b="1" dirty="0" smtClean="0">
              <a:solidFill>
                <a:schemeClr val="tx1"/>
              </a:solidFill>
              <a:latin typeface="BrowalliaUPC" panose="020B0604020202020204" pitchFamily="34" charset="-34"/>
              <a:ea typeface="Tahoma" panose="020B0604030504040204" pitchFamily="34" charset="0"/>
              <a:cs typeface="BrowalliaUPC" panose="020B0604020202020204" pitchFamily="34" charset="-34"/>
            </a:endParaRPr>
          </a:p>
          <a:p>
            <a:pPr algn="ctr"/>
            <a:r>
              <a:rPr lang="th-TH" sz="44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เพื่อพัฒนาโรงเรียน</a:t>
            </a:r>
            <a:r>
              <a:rPr lang="th-TH" sz="44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คุณธรรม</a:t>
            </a:r>
            <a:endParaRPr lang="th-TH" sz="4400" b="1" dirty="0">
              <a:solidFill>
                <a:schemeClr val="tx1"/>
              </a:solidFill>
              <a:latin typeface="BrowalliaUPC" panose="020B0604020202020204" pitchFamily="34" charset="-34"/>
              <a:ea typeface="Tahoma" panose="020B0604030504040204" pitchFamily="34" charset="0"/>
              <a:cs typeface="Browallia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0053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07504" y="980728"/>
            <a:ext cx="8928992" cy="5400600"/>
            <a:chOff x="107504" y="1124744"/>
            <a:chExt cx="8928992" cy="5400600"/>
          </a:xfrm>
        </p:grpSpPr>
        <p:grpSp>
          <p:nvGrpSpPr>
            <p:cNvPr id="10" name="Group 9"/>
            <p:cNvGrpSpPr/>
            <p:nvPr/>
          </p:nvGrpSpPr>
          <p:grpSpPr>
            <a:xfrm>
              <a:off x="325730" y="2060848"/>
              <a:ext cx="8494742" cy="4392488"/>
              <a:chOff x="325730" y="2060848"/>
              <a:chExt cx="8494742" cy="439248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325730" y="5688632"/>
                <a:ext cx="1437957" cy="764704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1691680" y="5013176"/>
                <a:ext cx="1440160" cy="1440160"/>
              </a:xfrm>
              <a:prstGeom prst="rect">
                <a:avLst/>
              </a:prstGeom>
              <a:solidFill>
                <a:srgbClr val="A0FAAB"/>
              </a:solidFill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/>
              <p:cNvSpPr/>
              <p:nvPr/>
            </p:nvSpPr>
            <p:spPr>
              <a:xfrm>
                <a:off x="7452320" y="2060848"/>
                <a:ext cx="1368152" cy="4392488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6012160" y="2708920"/>
                <a:ext cx="1440160" cy="374441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endParaRPr lang="th-TH" dirty="0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4572000" y="3369816"/>
                <a:ext cx="1440160" cy="308352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3131840" y="4077072"/>
                <a:ext cx="1440160" cy="2376264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aphicFrame>
          <p:nvGraphicFramePr>
            <p:cNvPr id="2" name="Diagram 1"/>
            <p:cNvGraphicFramePr/>
            <p:nvPr>
              <p:extLst>
                <p:ext uri="{D42A27DB-BD31-4B8C-83A1-F6EECF244321}">
                  <p14:modId xmlns:p14="http://schemas.microsoft.com/office/powerpoint/2010/main" val="4025766724"/>
                </p:ext>
              </p:extLst>
            </p:nvPr>
          </p:nvGraphicFramePr>
          <p:xfrm>
            <a:off x="107504" y="1124744"/>
            <a:ext cx="8928992" cy="54006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sp>
        <p:nvSpPr>
          <p:cNvPr id="4" name="สี่เหลี่ยมมุมมน 3"/>
          <p:cNvSpPr/>
          <p:nvPr/>
        </p:nvSpPr>
        <p:spPr>
          <a:xfrm>
            <a:off x="899592" y="548680"/>
            <a:ext cx="7488832" cy="792088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การค้นหา</a:t>
            </a:r>
            <a:r>
              <a:rPr lang="th-TH" sz="4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คุณธรรมอัตลักษณ์</a:t>
            </a:r>
          </a:p>
        </p:txBody>
      </p:sp>
    </p:spTree>
    <p:extLst>
      <p:ext uri="{BB962C8B-B14F-4D97-AF65-F5344CB8AC3E}">
        <p14:creationId xmlns:p14="http://schemas.microsoft.com/office/powerpoint/2010/main" val="282793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29628"/>
            <a:ext cx="6002904" cy="543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Oval Callout 61"/>
          <p:cNvSpPr/>
          <p:nvPr/>
        </p:nvSpPr>
        <p:spPr>
          <a:xfrm>
            <a:off x="5724128" y="1167348"/>
            <a:ext cx="3240360" cy="648072"/>
          </a:xfrm>
          <a:prstGeom prst="wedgeEllipseCallout">
            <a:avLst>
              <a:gd name="adj1" fmla="val -46060"/>
              <a:gd name="adj2" fmla="val -8229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สมาธิ ปัญญา</a:t>
            </a:r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260648"/>
            <a:ext cx="9144000" cy="6463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ใบงานที่ </a:t>
            </a: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เรื่อง </a:t>
            </a:r>
            <a:r>
              <a:rPr lang="th-TH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การค้นหาปัญหาที่</a:t>
            </a: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สำคัญ</a:t>
            </a:r>
            <a:endParaRPr lang="th-TH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คำบรรยายภาพแบบสี่เหลี่ยมมุมมน 2"/>
          <p:cNvSpPr/>
          <p:nvPr/>
        </p:nvSpPr>
        <p:spPr>
          <a:xfrm>
            <a:off x="3167844" y="2689354"/>
            <a:ext cx="4176464" cy="1747758"/>
          </a:xfrm>
          <a:prstGeom prst="wedgeRoundRectCallout">
            <a:avLst>
              <a:gd name="adj1" fmla="val 4820"/>
              <a:gd name="adj2" fmla="val -119565"/>
              <a:gd name="adj3" fmla="val 16667"/>
            </a:avLst>
          </a:prstGeom>
          <a:solidFill>
            <a:srgbClr val="FDDB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3347864" y="2924944"/>
            <a:ext cx="39964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ปัญหาที่สำคัญ/ต้องการแก้ไขเร่งด่วน/ผลกระทบต่อความศรัทธาและภาพลักษณ์</a:t>
            </a:r>
            <a:r>
              <a:rPr lang="th-TH" b="1" smtClean="0"/>
              <a:t>ขององค์กร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149410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80855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356463"/>
            <a:ext cx="9144000" cy="86177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2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ใบงานที่ 4</a:t>
            </a:r>
            <a:br>
              <a:rPr lang="th-TH" sz="2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 ปัญหาของกลุ่ม-สาเหตุ-พฤติกรรมบ่งชี้เชิงบวก-</a:t>
            </a:r>
            <a:r>
              <a:rPr lang="th-TH" sz="25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</a:t>
            </a:r>
            <a:endParaRPr lang="th-TH" sz="25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52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1619672" y="554950"/>
            <a:ext cx="6048672" cy="78581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ตัวอย่างปัญหาที่ระบุสาเหตุไม่ถูกต้อง</a:t>
            </a:r>
            <a:endParaRPr lang="th-TH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98850"/>
              </p:ext>
            </p:extLst>
          </p:nvPr>
        </p:nvGraphicFramePr>
        <p:xfrm>
          <a:off x="395536" y="1700808"/>
          <a:ext cx="8352928" cy="486240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80387"/>
                <a:gridCol w="4872541"/>
              </a:tblGrid>
              <a:tr h="102518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ปัญหา</a:t>
                      </a:r>
                      <a:endParaRPr lang="th-TH" sz="2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สาเหตุ</a:t>
                      </a:r>
                      <a:b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28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(ไม่ใช่สาเหตุที่แท้จริง)</a:t>
                      </a:r>
                      <a:endParaRPr lang="th-TH" sz="28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14230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นักเรียนเข้าแถวไม่เป็นระเบียบ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1.1 นักเรียนคุยในขณะเข้าแถว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1.2 เล่นหยอกล้อในแถว</a:t>
                      </a:r>
                      <a:endParaRPr lang="th-TH" sz="2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4141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นักเรียนไม่มีมารยาท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2.1 พูดจาก้าวร้าวครูบาอาจารย์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2.2 คุยกันในที่ประชุมและในเวลาเรียน</a:t>
                      </a:r>
                      <a:b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2.3 นักเรียนขาดการไหว้ครูบาอาจารย์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432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456698"/>
              </p:ext>
            </p:extLst>
          </p:nvPr>
        </p:nvGraphicFramePr>
        <p:xfrm>
          <a:off x="323528" y="1484784"/>
          <a:ext cx="8496944" cy="4632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816424"/>
                <a:gridCol w="4680520"/>
              </a:tblGrid>
              <a:tr h="851377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ปัญหา</a:t>
                      </a:r>
                      <a:endParaRPr lang="th-TH" sz="2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สาเหตุ</a:t>
                      </a:r>
                      <a:b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28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(ไม่ใช่สาเหตุที่แท้จริง)</a:t>
                      </a:r>
                      <a:endParaRPr lang="th-TH" sz="28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นักเรียนไม่เข้าเรียน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นักเรียนโดดเรียน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นักเรียนลอกการบ้าน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ขาดคุณธรรมประจำใจ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2800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ปัญหานักเรียนมาสาย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80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1.1ตื่นสายเพราะเล่นเกม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1.2ตื่นสายเพราะช่วยผู้ปกครองขายของตอนกลางคืน</a:t>
                      </a:r>
                      <a:endParaRPr lang="en-US" sz="2800" kern="1200" dirty="0" smtClean="0">
                        <a:solidFill>
                          <a:sysClr val="windowText" lastClr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8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สี่เหลี่ยมมุมมน 3"/>
          <p:cNvSpPr/>
          <p:nvPr/>
        </p:nvSpPr>
        <p:spPr>
          <a:xfrm>
            <a:off x="1619672" y="476672"/>
            <a:ext cx="6048672" cy="78581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ตัวอย่างปัญหาที่ระบุสาเหตุไม่ถูกต้อง</a:t>
            </a:r>
            <a:endParaRPr lang="th-TH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99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2699792" y="252951"/>
            <a:ext cx="4087732" cy="737739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หา</a:t>
            </a: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สาเหตุของ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</a:t>
            </a:r>
            <a:endParaRPr lang="th-TH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ลูกศรลง 5"/>
          <p:cNvSpPr/>
          <p:nvPr/>
        </p:nvSpPr>
        <p:spPr>
          <a:xfrm>
            <a:off x="4528073" y="990690"/>
            <a:ext cx="431169" cy="349319"/>
          </a:xfrm>
          <a:prstGeom prst="down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95536" y="1413534"/>
            <a:ext cx="8352927" cy="15114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ระดมสมองหาสาเหตุที่แท้จริงของ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 </a:t>
            </a:r>
            <a:r>
              <a:rPr lang="th-TH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สาเหตุ</a:t>
            </a:r>
            <a:r>
              <a:rPr lang="th-TH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ต้องสอดคล้องกับปัญหา</a:t>
            </a: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สาเหตุ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อาจเกิดจาก</a:t>
            </a:r>
            <a:r>
              <a:rPr lang="th-TH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ปัจจัย</a:t>
            </a:r>
            <a:r>
              <a:rPr lang="th-TH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ภายใน (สถานศึกษา) 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และหรือ</a:t>
            </a:r>
            <a:r>
              <a:rPr lang="th-TH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ปัจจัยภายนอก (ชุมชน</a:t>
            </a:r>
            <a:r>
              <a:rPr lang="th-TH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ลูกศรลง 8"/>
          <p:cNvSpPr/>
          <p:nvPr/>
        </p:nvSpPr>
        <p:spPr>
          <a:xfrm>
            <a:off x="1871700" y="2946936"/>
            <a:ext cx="452684" cy="356364"/>
          </a:xfrm>
          <a:prstGeom prst="down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0698" y="3344540"/>
            <a:ext cx="3384376" cy="120032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สมาชิกแต่ละคนเสนอสาเหตุของแต่ละปัญหา</a:t>
            </a:r>
          </a:p>
        </p:txBody>
      </p:sp>
      <p:sp>
        <p:nvSpPr>
          <p:cNvPr id="15" name="คำบรรยายภาพแบบสี่เหลี่ยมมุมมน 14"/>
          <p:cNvSpPr/>
          <p:nvPr/>
        </p:nvSpPr>
        <p:spPr>
          <a:xfrm>
            <a:off x="4186031" y="3333228"/>
            <a:ext cx="4850466" cy="2832076"/>
          </a:xfrm>
          <a:prstGeom prst="wedgeRoundRectCallout">
            <a:avLst>
              <a:gd name="adj1" fmla="val -25933"/>
              <a:gd name="adj2" fmla="val -50028"/>
              <a:gd name="adj3" fmla="val 16667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98604" y="3472874"/>
            <a:ext cx="172819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ข้อพึงระวัง</a:t>
            </a:r>
            <a:endParaRPr lang="th-TH" sz="2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3968" y="4005064"/>
            <a:ext cx="4860032" cy="1938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อย่า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นึกคิด/จินตนาการ/คาดเดาไปเอง</a:t>
            </a:r>
            <a:b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อย่า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คิดว่าปัญหาเดียวกัน สาเหตุ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ต้อง                     </a:t>
            </a:r>
          </a:p>
          <a:p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เหมือนกัน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เสมอ</a:t>
            </a:r>
            <a:b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อย่า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คิดว่า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ปัญหาต้องเกิดจาก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สาเหตุ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ลูกศรซ้าย 17"/>
          <p:cNvSpPr/>
          <p:nvPr/>
        </p:nvSpPr>
        <p:spPr>
          <a:xfrm>
            <a:off x="3764502" y="4336090"/>
            <a:ext cx="371425" cy="393880"/>
          </a:xfrm>
          <a:prstGeom prst="left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320380" y="4532927"/>
            <a:ext cx="3384376" cy="120032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ร่วมกันวิเคราะห์หาสาเหตุที่แท้จริง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ของแต่ปัญหา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59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5" grpId="0" animBg="1"/>
      <p:bldP spid="16" grpId="0" animBg="1"/>
      <p:bldP spid="17" grpId="0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00892"/>
            <a:ext cx="849694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C00000"/>
                </a:solidFill>
              </a:rPr>
              <a:t>ปัญหา</a:t>
            </a:r>
            <a:r>
              <a:rPr lang="th-TH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</a:rPr>
              <a:t>: </a:t>
            </a:r>
            <a:r>
              <a:rPr lang="th-TH" sz="4000" dirty="0" smtClean="0">
                <a:solidFill>
                  <a:srgbClr val="002060"/>
                </a:solidFill>
              </a:rPr>
              <a:t>นักเรียนสูบบุหรี่ในสถานศึกษา</a:t>
            </a:r>
            <a:r>
              <a:rPr lang="th-TH" sz="3600" dirty="0" smtClean="0"/>
              <a:t>		</a:t>
            </a:r>
            <a:r>
              <a:rPr lang="th-TH" dirty="0" smtClean="0"/>
              <a:t>	</a:t>
            </a:r>
            <a:endParaRPr lang="th-TH" dirty="0"/>
          </a:p>
        </p:txBody>
      </p:sp>
      <p:sp>
        <p:nvSpPr>
          <p:cNvPr id="5" name="TextBox 4"/>
          <p:cNvSpPr txBox="1"/>
          <p:nvPr/>
        </p:nvSpPr>
        <p:spPr>
          <a:xfrm>
            <a:off x="307521" y="921113"/>
            <a:ext cx="8460849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C00000"/>
                </a:solidFill>
              </a:rPr>
              <a:t>สาเหตุ</a:t>
            </a:r>
            <a:r>
              <a:rPr lang="th-TH" sz="4400" dirty="0" smtClean="0">
                <a:solidFill>
                  <a:srgbClr val="002060"/>
                </a:solidFill>
              </a:rPr>
              <a:t> </a:t>
            </a:r>
            <a:r>
              <a:rPr lang="en-US" sz="3600" dirty="0" smtClean="0">
                <a:solidFill>
                  <a:srgbClr val="002060"/>
                </a:solidFill>
              </a:rPr>
              <a:t>1.</a:t>
            </a:r>
            <a:r>
              <a:rPr lang="th-TH" sz="3600" dirty="0" smtClean="0">
                <a:solidFill>
                  <a:srgbClr val="002060"/>
                </a:solidFill>
              </a:rPr>
              <a:t> </a:t>
            </a:r>
            <a:r>
              <a:rPr lang="th-TH" sz="3600" b="1" dirty="0" smtClean="0">
                <a:solidFill>
                  <a:srgbClr val="002060"/>
                </a:solidFill>
              </a:rPr>
              <a:t>เพื่อนชักชวนจึงสูบตามเพื่อน</a:t>
            </a:r>
            <a:br>
              <a:rPr lang="th-TH" sz="3600" b="1" dirty="0" smtClean="0">
                <a:solidFill>
                  <a:srgbClr val="002060"/>
                </a:solidFill>
              </a:rPr>
            </a:br>
            <a:r>
              <a:rPr lang="th-TH" sz="3600" dirty="0" smtClean="0">
                <a:solidFill>
                  <a:srgbClr val="002060"/>
                </a:solidFill>
              </a:rPr>
              <a:t>              </a:t>
            </a:r>
            <a:r>
              <a:rPr lang="en-US" sz="3600" dirty="0" smtClean="0">
                <a:solidFill>
                  <a:srgbClr val="002060"/>
                </a:solidFill>
              </a:rPr>
              <a:t>2. </a:t>
            </a:r>
            <a:r>
              <a:rPr lang="th-TH" sz="3600" b="1" dirty="0" smtClean="0">
                <a:solidFill>
                  <a:srgbClr val="002060"/>
                </a:solidFill>
              </a:rPr>
              <a:t>มีค่านิยมที่ผิดๆ คิดว่าเท่ห์</a:t>
            </a: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336222"/>
            <a:ext cx="8460849" cy="1754326"/>
          </a:xfrm>
          <a:prstGeom prst="rect">
            <a:avLst/>
          </a:prstGeom>
          <a:solidFill>
            <a:srgbClr val="89F78C"/>
          </a:solidFill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C00000"/>
                </a:solidFill>
              </a:rPr>
              <a:t>พฤติกรรมบ่งชี้เชิงบวก (กรณีที่</a:t>
            </a:r>
            <a:r>
              <a:rPr lang="en-US" sz="3600" b="1" dirty="0" smtClean="0">
                <a:solidFill>
                  <a:srgbClr val="C00000"/>
                </a:solidFill>
              </a:rPr>
              <a:t>1</a:t>
            </a:r>
            <a:r>
              <a:rPr lang="th-TH" sz="3600" b="1" dirty="0">
                <a:solidFill>
                  <a:srgbClr val="C00000"/>
                </a:solidFill>
              </a:rPr>
              <a:t>)</a:t>
            </a:r>
            <a:r>
              <a:rPr lang="en-US" sz="3600" b="1" dirty="0" smtClean="0">
                <a:solidFill>
                  <a:srgbClr val="C00000"/>
                </a:solidFill>
              </a:rPr>
              <a:t/>
            </a:r>
            <a:br>
              <a:rPr lang="en-US" sz="3600" b="1" dirty="0" smtClean="0">
                <a:solidFill>
                  <a:srgbClr val="C00000"/>
                </a:solidFill>
              </a:rPr>
            </a:br>
            <a:r>
              <a:rPr lang="en-US" sz="3600" dirty="0" smtClean="0">
                <a:solidFill>
                  <a:srgbClr val="002060"/>
                </a:solidFill>
              </a:rPr>
              <a:t>1.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th-TH" sz="3600" b="1" dirty="0" smtClean="0">
                <a:solidFill>
                  <a:srgbClr val="002060"/>
                </a:solidFill>
              </a:rPr>
              <a:t>รู้จักการปฏิเสธการชักชวนให้สูบบุหรี่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2. </a:t>
            </a:r>
            <a:r>
              <a:rPr lang="th-TH" sz="3600" b="1" dirty="0" smtClean="0">
                <a:solidFill>
                  <a:srgbClr val="002060"/>
                </a:solidFill>
              </a:rPr>
              <a:t>ปฏิบัติตามกฎระเบียบของสถานศึกษา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520" y="4192822"/>
            <a:ext cx="8460849" cy="1200329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C00000"/>
                </a:solidFill>
              </a:rPr>
              <a:t>พฤติกรรมบ่งชี้เชิงบวก (กรณีที่</a:t>
            </a:r>
            <a:r>
              <a:rPr lang="en-US" sz="3600" b="1" dirty="0" smtClean="0">
                <a:solidFill>
                  <a:srgbClr val="C00000"/>
                </a:solidFill>
              </a:rPr>
              <a:t>2</a:t>
            </a:r>
            <a:r>
              <a:rPr lang="th-TH" sz="3600" b="1" dirty="0" smtClean="0">
                <a:solidFill>
                  <a:srgbClr val="C00000"/>
                </a:solidFill>
              </a:rPr>
              <a:t>)</a:t>
            </a:r>
            <a:r>
              <a:rPr lang="en-US" sz="3600" b="1" dirty="0" smtClean="0">
                <a:solidFill>
                  <a:srgbClr val="C00000"/>
                </a:solidFill>
              </a:rPr>
              <a:t/>
            </a:r>
            <a:br>
              <a:rPr lang="en-US" sz="3600" b="1" dirty="0" smtClean="0">
                <a:solidFill>
                  <a:srgbClr val="C00000"/>
                </a:solidFill>
              </a:rPr>
            </a:br>
            <a:r>
              <a:rPr lang="th-TH" sz="3600" b="1" dirty="0" smtClean="0">
                <a:solidFill>
                  <a:srgbClr val="C00000"/>
                </a:solidFill>
              </a:rPr>
              <a:t> </a:t>
            </a:r>
            <a:r>
              <a:rPr lang="th-TH" sz="3600" b="1" dirty="0" smtClean="0">
                <a:solidFill>
                  <a:srgbClr val="002060"/>
                </a:solidFill>
              </a:rPr>
              <a:t>นักเรียนไม่สูบบุหรี่ทั้งในและนอกสถานศึกษา</a:t>
            </a: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520" y="5479588"/>
            <a:ext cx="8460849" cy="1077218"/>
          </a:xfrm>
          <a:prstGeom prst="rect">
            <a:avLst/>
          </a:prstGeom>
          <a:solidFill>
            <a:srgbClr val="F9DFF2"/>
          </a:solidFill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C00000"/>
                </a:solidFill>
              </a:rPr>
              <a:t>คุณธรรมที่ใช้ในการแก้ปัญหา </a:t>
            </a:r>
            <a:r>
              <a:rPr lang="en-US" dirty="0" smtClean="0">
                <a:solidFill>
                  <a:srgbClr val="C00000"/>
                </a:solidFill>
              </a:rPr>
              <a:t>: </a:t>
            </a:r>
            <a:r>
              <a:rPr lang="th-TH" sz="3200" b="1" dirty="0" smtClean="0">
                <a:solidFill>
                  <a:schemeClr val="tx2"/>
                </a:solidFill>
              </a:rPr>
              <a:t>ความอดทน , ความพอเพียง , </a:t>
            </a:r>
            <a:br>
              <a:rPr lang="th-TH" sz="3200" b="1" dirty="0" smtClean="0">
                <a:solidFill>
                  <a:schemeClr val="tx2"/>
                </a:solidFill>
              </a:rPr>
            </a:br>
            <a:r>
              <a:rPr lang="th-TH" sz="3200" b="1" dirty="0" smtClean="0">
                <a:solidFill>
                  <a:schemeClr val="tx2"/>
                </a:solidFill>
              </a:rPr>
              <a:t>				  ความ</a:t>
            </a:r>
            <a:r>
              <a:rPr lang="th-TH" sz="3200" b="1" dirty="0">
                <a:solidFill>
                  <a:schemeClr val="tx2"/>
                </a:solidFill>
              </a:rPr>
              <a:t>มี</a:t>
            </a:r>
            <a:r>
              <a:rPr lang="th-TH" sz="3200" b="1" dirty="0" smtClean="0">
                <a:solidFill>
                  <a:schemeClr val="tx2"/>
                </a:solidFill>
              </a:rPr>
              <a:t>วินัย </a:t>
            </a:r>
            <a:endParaRPr lang="th-TH" sz="3200" b="1" dirty="0">
              <a:solidFill>
                <a:schemeClr val="tx2"/>
              </a:solidFill>
            </a:endParaRPr>
          </a:p>
        </p:txBody>
      </p:sp>
      <p:sp>
        <p:nvSpPr>
          <p:cNvPr id="9" name="คำบรรยายภาพแบบสี่เหลี่ยมมุมมน 8"/>
          <p:cNvSpPr/>
          <p:nvPr/>
        </p:nvSpPr>
        <p:spPr>
          <a:xfrm>
            <a:off x="6732240" y="100892"/>
            <a:ext cx="2232248" cy="907970"/>
          </a:xfrm>
          <a:prstGeom prst="wedgeRoundRectCallout">
            <a:avLst>
              <a:gd name="adj1" fmla="val -83298"/>
              <a:gd name="adj2" fmla="val -17343"/>
              <a:gd name="adj3" fmla="val 16667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TextBox 9"/>
          <p:cNvSpPr txBox="1"/>
          <p:nvPr/>
        </p:nvSpPr>
        <p:spPr>
          <a:xfrm>
            <a:off x="6876256" y="260648"/>
            <a:ext cx="1892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C00000"/>
                </a:solidFill>
              </a:rPr>
              <a:t>กรณีศึกษา</a:t>
            </a:r>
            <a:endParaRPr lang="th-TH" sz="3600" b="1" dirty="0">
              <a:solidFill>
                <a:srgbClr val="C00000"/>
              </a:solidFill>
            </a:endParaRPr>
          </a:p>
        </p:txBody>
      </p:sp>
      <p:sp>
        <p:nvSpPr>
          <p:cNvPr id="11" name="คำบรรยายภาพแบบวงรี 10"/>
          <p:cNvSpPr/>
          <p:nvPr/>
        </p:nvSpPr>
        <p:spPr>
          <a:xfrm>
            <a:off x="6084168" y="1916832"/>
            <a:ext cx="2304256" cy="1008112"/>
          </a:xfrm>
          <a:prstGeom prst="wedgeEllipseCallout">
            <a:avLst>
              <a:gd name="adj1" fmla="val -53983"/>
              <a:gd name="adj2" fmla="val 6498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2"/>
                </a:solidFill>
              </a:rPr>
              <a:t>วิธีที่ </a:t>
            </a:r>
            <a:r>
              <a:rPr lang="en-US" sz="3200" b="1" dirty="0" smtClean="0">
                <a:solidFill>
                  <a:schemeClr val="tx2"/>
                </a:solidFill>
              </a:rPr>
              <a:t>1</a:t>
            </a:r>
            <a:endParaRPr lang="th-TH" sz="3200" b="1" dirty="0">
              <a:solidFill>
                <a:schemeClr val="tx2"/>
              </a:solidFill>
            </a:endParaRPr>
          </a:p>
        </p:txBody>
      </p:sp>
      <p:sp>
        <p:nvSpPr>
          <p:cNvPr id="12" name="คำบรรยายภาพแบบวงรี 11"/>
          <p:cNvSpPr/>
          <p:nvPr/>
        </p:nvSpPr>
        <p:spPr>
          <a:xfrm>
            <a:off x="6300192" y="3376927"/>
            <a:ext cx="2304256" cy="1008112"/>
          </a:xfrm>
          <a:prstGeom prst="wedgeEllipseCallout">
            <a:avLst>
              <a:gd name="adj1" fmla="val -53983"/>
              <a:gd name="adj2" fmla="val 64985"/>
            </a:avLst>
          </a:prstGeom>
          <a:solidFill>
            <a:srgbClr val="89F78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C00000"/>
                </a:solidFill>
              </a:rPr>
              <a:t>วิธีที่ </a:t>
            </a:r>
            <a:r>
              <a:rPr lang="en-US" sz="3200" b="1" dirty="0" smtClean="0">
                <a:solidFill>
                  <a:srgbClr val="C00000"/>
                </a:solidFill>
              </a:rPr>
              <a:t>2</a:t>
            </a:r>
            <a:endParaRPr lang="th-TH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07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80855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356463"/>
            <a:ext cx="9144000" cy="86177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2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ใบงานที่ 4</a:t>
            </a:r>
            <a:br>
              <a:rPr lang="th-TH" sz="2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 ปัญหาของกลุ่ม-สาเหตุ-พฤติกรรมบ่งชี้เชิงบวก-</a:t>
            </a:r>
            <a:r>
              <a:rPr lang="th-TH" sz="25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</a:t>
            </a:r>
            <a:endParaRPr lang="th-TH" sz="25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คำบรรยายภาพแบบสี่เหลี่ยมมุมมน 3"/>
          <p:cNvSpPr/>
          <p:nvPr/>
        </p:nvSpPr>
        <p:spPr>
          <a:xfrm>
            <a:off x="4786288" y="2598812"/>
            <a:ext cx="4034184" cy="1747758"/>
          </a:xfrm>
          <a:prstGeom prst="wedgeRoundRectCallout">
            <a:avLst>
              <a:gd name="adj1" fmla="val -100152"/>
              <a:gd name="adj2" fmla="val -77997"/>
              <a:gd name="adj3" fmla="val 16667"/>
            </a:avLst>
          </a:prstGeom>
          <a:solidFill>
            <a:srgbClr val="FDDB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4991627" y="2780193"/>
            <a:ext cx="38288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tx2"/>
                </a:solidFill>
              </a:rPr>
              <a:t>ปัญหาที่สำคัญ/ต้องการแก้ไขเร่งด่วน/ผลกระทบต่อความศรัทธาและภาพลักษณ์ของวิทยาลัย</a:t>
            </a:r>
            <a:endParaRPr lang="th-TH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72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17711"/>
            <a:ext cx="8498717" cy="3915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365755"/>
            <a:ext cx="9143999" cy="6463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ใบงานที่ </a:t>
            </a: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th-TH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 </a:t>
            </a:r>
            <a:r>
              <a:rPr lang="th-TH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ตารางคุณธรรมอัตลักษณ์</a:t>
            </a:r>
            <a:endParaRPr lang="th-TH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64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1220308" y="362372"/>
            <a:ext cx="6880084" cy="785818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คุณธรรมอัตลักษณ์</a:t>
            </a:r>
            <a:endParaRPr lang="th-TH" sz="3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ลูกศรลง 13"/>
          <p:cNvSpPr/>
          <p:nvPr/>
        </p:nvSpPr>
        <p:spPr>
          <a:xfrm>
            <a:off x="2051719" y="1398710"/>
            <a:ext cx="792088" cy="518122"/>
          </a:xfrm>
          <a:prstGeom prst="down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15" name="ลูกศรลง 14"/>
          <p:cNvSpPr/>
          <p:nvPr/>
        </p:nvSpPr>
        <p:spPr>
          <a:xfrm>
            <a:off x="6400537" y="1398710"/>
            <a:ext cx="792088" cy="518122"/>
          </a:xfrm>
          <a:prstGeom prst="down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98083" y="1990001"/>
            <a:ext cx="26538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คุณธรรมเป้าหมาย</a:t>
            </a:r>
            <a:endParaRPr lang="th-TH" sz="2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74155" y="1990001"/>
            <a:ext cx="310781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พฤติกรรมบ่งชี้เชิงบวก</a:t>
            </a:r>
          </a:p>
        </p:txBody>
      </p:sp>
      <p:sp>
        <p:nvSpPr>
          <p:cNvPr id="20" name="คำบรรยายภาพแบบสี่เหลี่ยมมุมมน 9"/>
          <p:cNvSpPr/>
          <p:nvPr/>
        </p:nvSpPr>
        <p:spPr>
          <a:xfrm>
            <a:off x="467544" y="2663985"/>
            <a:ext cx="4032448" cy="3717343"/>
          </a:xfrm>
          <a:prstGeom prst="wedgeRoundRectCallout">
            <a:avLst>
              <a:gd name="adj1" fmla="val -6274"/>
              <a:gd name="adj2" fmla="val -49597"/>
              <a:gd name="adj3" fmla="val 1666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2618760"/>
            <a:ext cx="3922738" cy="3477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  <a:endParaRPr lang="th-TH" sz="2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2200" b="1" u="sng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2200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คุณธรรมที่ทุกคนร่วมกัน</a:t>
            </a:r>
            <a:r>
              <a:rPr lang="th-TH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</a:t>
            </a:r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ขึ้น จากการคิ</a:t>
            </a:r>
            <a:r>
              <a:rPr lang="th-TH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</a:t>
            </a:r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วิเคราะห์เพื่อใช้แก้ปัญหาและสร้างสรรค์สิ่งดีๆ ให้</a:t>
            </a:r>
            <a:r>
              <a:rPr lang="th-TH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เกิดขึ้นในโรงเรียน </a:t>
            </a:r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เช่น </a:t>
            </a:r>
            <a:endParaRPr lang="en-US" sz="2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th-TH" sz="2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</a:t>
            </a:r>
            <a:r>
              <a:rPr lang="th-TH" sz="2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รับผิดชอบ </a:t>
            </a:r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th-TH" sz="22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จิตอาสา</a:t>
            </a:r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th-TH" sz="2200" b="1" dirty="0" smtClean="0">
                <a:solidFill>
                  <a:schemeClr val="accent4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ความขยันหมั่นเพียร</a:t>
            </a:r>
            <a:endParaRPr lang="th-TH" sz="2200" b="1" dirty="0">
              <a:solidFill>
                <a:schemeClr val="accent4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9592" y="2780928"/>
            <a:ext cx="3274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คุณธรรมเป้าหมาย</a:t>
            </a:r>
            <a:endParaRPr lang="th-TH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คำบรรยายภาพแบบสี่เหลี่ยมมุมมน 10"/>
          <p:cNvSpPr/>
          <p:nvPr/>
        </p:nvSpPr>
        <p:spPr>
          <a:xfrm>
            <a:off x="4753875" y="2663985"/>
            <a:ext cx="4085413" cy="3789351"/>
          </a:xfrm>
          <a:prstGeom prst="wedgeRoundRectCallout">
            <a:avLst>
              <a:gd name="adj1" fmla="val 17851"/>
              <a:gd name="adj2" fmla="val -49082"/>
              <a:gd name="adj3" fmla="val 1666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33807" y="3816563"/>
            <a:ext cx="403490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200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พฤติกรรมที่ดี </a:t>
            </a:r>
            <a:r>
              <a:rPr lang="th-TH" sz="2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ที่ต้องการให้เกิดขึ้นในโรงเรียน เช่น </a:t>
            </a:r>
            <a:endParaRPr lang="en-US" sz="22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32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2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th-TH" sz="2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นักเรียนทำ</a:t>
            </a:r>
            <a:r>
              <a:rPr lang="th-TH" sz="2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เวร</a:t>
            </a:r>
            <a:r>
              <a:rPr lang="th-TH" sz="22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ประจำวัน  </a:t>
            </a:r>
            <a:r>
              <a:rPr lang="th-TH" sz="2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sz="2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th-TH" sz="22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นักเรียนสอนการบ้านเพื่อน</a:t>
            </a:r>
            <a:r>
              <a:rPr lang="th-TH" sz="2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  <a:br>
              <a:rPr lang="th-TH" sz="2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200" b="1" dirty="0" smtClean="0">
                <a:solidFill>
                  <a:schemeClr val="accent4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ครูเข้าสอนตรงเวลา</a:t>
            </a:r>
            <a:endParaRPr lang="th-TH" sz="2200" b="1" dirty="0">
              <a:solidFill>
                <a:schemeClr val="accent4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73779" y="2807123"/>
            <a:ext cx="31085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พฤติกรรมบ่งชี้เชิงบวก</a:t>
            </a:r>
          </a:p>
          <a:p>
            <a:pPr algn="ctr"/>
            <a:r>
              <a:rPr lang="th-TH" sz="2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(จริยธรรม)</a:t>
            </a:r>
            <a:endParaRPr lang="th-TH" sz="2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03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/>
      <p:bldP spid="5" grpId="0"/>
      <p:bldP spid="20" grpId="0" animBg="1"/>
      <p:bldP spid="21" grpId="0"/>
      <p:bldP spid="22" grpId="0"/>
      <p:bldP spid="23" grpId="0" animBg="1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1691680" y="260647"/>
            <a:ext cx="5472608" cy="90318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วัตถุประสงค์ของการอบรม</a:t>
            </a:r>
            <a:endParaRPr lang="th-TH" sz="3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412776"/>
            <a:ext cx="8280920" cy="2862322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</a:rPr>
              <a:t>1. </a:t>
            </a:r>
            <a:r>
              <a:rPr lang="th-TH" sz="3600" b="1" dirty="0" smtClean="0">
                <a:solidFill>
                  <a:schemeClr val="tx2"/>
                </a:solidFill>
              </a:rPr>
              <a:t>เพื่ออธิบายถึงกระบวนการพัฒนาโรงเรียนคุณธรรมตามแนวคิดของศูนย์โรงเรียนคุณธรรมมูลนิธิ</a:t>
            </a:r>
            <a:r>
              <a:rPr lang="th-TH" sz="3600" b="1" dirty="0" err="1" smtClean="0">
                <a:solidFill>
                  <a:schemeClr val="tx2"/>
                </a:solidFill>
              </a:rPr>
              <a:t>ยุวสถิรคุณ</a:t>
            </a:r>
            <a:r>
              <a:rPr lang="th-TH" sz="3600" b="1" dirty="0" smtClean="0">
                <a:solidFill>
                  <a:schemeClr val="tx2"/>
                </a:solidFill>
              </a:rPr>
              <a:t> (</a:t>
            </a:r>
            <a:r>
              <a:rPr lang="th-TH" sz="3600" b="1" dirty="0" err="1" smtClean="0">
                <a:solidFill>
                  <a:schemeClr val="tx2"/>
                </a:solidFill>
              </a:rPr>
              <a:t>มยส</a:t>
            </a:r>
            <a:r>
              <a:rPr lang="th-TH" sz="3600" b="1" dirty="0" smtClean="0">
                <a:solidFill>
                  <a:schemeClr val="tx2"/>
                </a:solidFill>
              </a:rPr>
              <a:t>.)</a:t>
            </a:r>
            <a:br>
              <a:rPr lang="th-TH" sz="3600" b="1" dirty="0" smtClean="0">
                <a:solidFill>
                  <a:schemeClr val="tx2"/>
                </a:solidFill>
              </a:rPr>
            </a:br>
            <a:r>
              <a:rPr lang="th-TH" sz="3600" b="1" dirty="0" smtClean="0">
                <a:solidFill>
                  <a:schemeClr val="tx2"/>
                </a:solidFill>
              </a:rPr>
              <a:t>     </a:t>
            </a:r>
            <a:r>
              <a:rPr lang="en-US" sz="3600" b="1" dirty="0" smtClean="0">
                <a:solidFill>
                  <a:schemeClr val="tx2"/>
                </a:solidFill>
              </a:rPr>
              <a:t>1.1 </a:t>
            </a:r>
            <a:r>
              <a:rPr lang="th-TH" sz="3600" b="1" dirty="0" smtClean="0">
                <a:solidFill>
                  <a:schemeClr val="tx2"/>
                </a:solidFill>
              </a:rPr>
              <a:t>สาระคุณธรรมและจริยธรรม</a:t>
            </a:r>
            <a:br>
              <a:rPr lang="th-TH" sz="3600" b="1" dirty="0" smtClean="0">
                <a:solidFill>
                  <a:schemeClr val="tx2"/>
                </a:solidFill>
              </a:rPr>
            </a:br>
            <a:r>
              <a:rPr lang="th-TH" sz="3600" b="1" dirty="0" smtClean="0">
                <a:solidFill>
                  <a:schemeClr val="tx2"/>
                </a:solidFill>
              </a:rPr>
              <a:t>     </a:t>
            </a:r>
            <a:r>
              <a:rPr lang="en-US" sz="3600" b="1" dirty="0" smtClean="0">
                <a:solidFill>
                  <a:schemeClr val="tx2"/>
                </a:solidFill>
              </a:rPr>
              <a:t>1.2 </a:t>
            </a:r>
            <a:r>
              <a:rPr lang="th-TH" sz="3600" b="1" dirty="0" smtClean="0">
                <a:solidFill>
                  <a:schemeClr val="tx2"/>
                </a:solidFill>
              </a:rPr>
              <a:t>การกำหนด</a:t>
            </a:r>
            <a:r>
              <a:rPr lang="th-TH" sz="3600" b="1" dirty="0" err="1" smtClean="0">
                <a:solidFill>
                  <a:schemeClr val="tx2"/>
                </a:solidFill>
              </a:rPr>
              <a:t>คุณธรรมอัต</a:t>
            </a:r>
            <a:r>
              <a:rPr lang="th-TH" sz="3600" b="1" dirty="0" smtClean="0">
                <a:solidFill>
                  <a:schemeClr val="tx2"/>
                </a:solidFill>
              </a:rPr>
              <a:t>ลักษณ์</a:t>
            </a:r>
            <a:br>
              <a:rPr lang="th-TH" sz="3600" b="1" dirty="0" smtClean="0">
                <a:solidFill>
                  <a:schemeClr val="tx2"/>
                </a:solidFill>
              </a:rPr>
            </a:br>
            <a:r>
              <a:rPr lang="th-TH" sz="3600" b="1" dirty="0" smtClean="0">
                <a:solidFill>
                  <a:schemeClr val="tx2"/>
                </a:solidFill>
              </a:rPr>
              <a:t>     </a:t>
            </a:r>
            <a:r>
              <a:rPr lang="en-US" sz="3600" b="1" dirty="0" smtClean="0">
                <a:solidFill>
                  <a:schemeClr val="tx2"/>
                </a:solidFill>
              </a:rPr>
              <a:t>1.3 </a:t>
            </a:r>
            <a:r>
              <a:rPr lang="th-TH" sz="3600" b="1" dirty="0" smtClean="0">
                <a:solidFill>
                  <a:schemeClr val="tx2"/>
                </a:solidFill>
              </a:rPr>
              <a:t>การสร้างความดีด้วยโครงงานคุณธรรม</a:t>
            </a:r>
            <a:endParaRPr lang="th-TH" sz="36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4501556"/>
            <a:ext cx="8280920" cy="646331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</a:rPr>
              <a:t>2. </a:t>
            </a:r>
            <a:r>
              <a:rPr lang="th-TH" sz="3600" b="1" dirty="0" smtClean="0">
                <a:solidFill>
                  <a:schemeClr val="tx2"/>
                </a:solidFill>
              </a:rPr>
              <a:t>เพื่อเป็นวิทยากรของโรงเรียน</a:t>
            </a:r>
            <a:r>
              <a:rPr lang="th-TH" sz="3600" b="1" dirty="0" smtClean="0">
                <a:solidFill>
                  <a:schemeClr val="tx2"/>
                </a:solidFill>
              </a:rPr>
              <a:t>คุณธรรม</a:t>
            </a:r>
            <a:endParaRPr lang="th-TH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76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61379"/>
              </p:ext>
            </p:extLst>
          </p:nvPr>
        </p:nvGraphicFramePr>
        <p:xfrm>
          <a:off x="251520" y="960290"/>
          <a:ext cx="8568953" cy="5060998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179408"/>
                <a:gridCol w="2104256"/>
                <a:gridCol w="2125048"/>
                <a:gridCol w="2160241"/>
              </a:tblGrid>
              <a:tr h="522114"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คุณธรรมเป้าหมาย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>
                    <a:solidFill>
                      <a:srgbClr val="A365D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พฤติกรรมบ่งชี้เชิงบวก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>
                    <a:solidFill>
                      <a:srgbClr val="A365D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300" b="1" dirty="0">
                        <a:solidFill>
                          <a:schemeClr val="tx1"/>
                        </a:solidFill>
                        <a:latin typeface="Corbel (Body)"/>
                        <a:cs typeface="+mj-cs"/>
                      </a:endParaRPr>
                    </a:p>
                  </a:txBody>
                  <a:tcPr marT="45736" marB="45736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300" b="1" dirty="0">
                        <a:solidFill>
                          <a:schemeClr val="tx1"/>
                        </a:solidFill>
                        <a:latin typeface="Corbel (Body)"/>
                        <a:cs typeface="+mj-cs"/>
                      </a:endParaRPr>
                    </a:p>
                  </a:txBody>
                  <a:tcPr marT="45736" marB="45736" anchor="ctr"/>
                </a:tc>
              </a:tr>
              <a:tr h="779336">
                <a:tc vMerge="1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endParaRPr lang="en-US" sz="2300" dirty="0">
                        <a:solidFill>
                          <a:schemeClr val="tx1"/>
                        </a:solidFill>
                        <a:latin typeface="Corbel (Body)"/>
                        <a:cs typeface="+mj-cs"/>
                      </a:endParaRPr>
                    </a:p>
                  </a:txBody>
                  <a:tcPr marT="45736" marB="4573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ผู้บริหาร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>
                    <a:solidFill>
                      <a:srgbClr val="A36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ครู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>
                    <a:solidFill>
                      <a:srgbClr val="A36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นักเรียน</a:t>
                      </a:r>
                      <a:endParaRPr lang="en-US" sz="2400" b="1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>
                    <a:solidFill>
                      <a:srgbClr val="A365D1"/>
                    </a:solidFill>
                  </a:tcPr>
                </a:tc>
              </a:tr>
              <a:tr h="1271523">
                <a:tc>
                  <a:txBody>
                    <a:bodyPr/>
                    <a:lstStyle/>
                    <a:p>
                      <a:pPr marL="285750" indent="-285750" algn="ctr">
                        <a:buFontTx/>
                        <a:buNone/>
                      </a:pP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ความซื่อสัตย์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ซื้อ</a:t>
                      </a:r>
                      <a:r>
                        <a:rPr lang="th-TH" sz="20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จ้างโปร่งใส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ไม่เบียดเบียน</a:t>
                      </a:r>
                      <a:b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เวลาราชการ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None/>
                      </a:pP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-ไม่ลอกการบ้าน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</a:tr>
              <a:tr h="1177383">
                <a:tc>
                  <a:txBody>
                    <a:bodyPr/>
                    <a:lstStyle/>
                    <a:p>
                      <a:pPr marL="285750" indent="-285750" algn="ctr">
                        <a:buFontTx/>
                        <a:buNone/>
                      </a:pP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ความรับผิดชอบ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ตรงต่อเวลา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None/>
                      </a:pP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เอาใจใส่การสอน</a:t>
                      </a:r>
                    </a:p>
                    <a:p>
                      <a:pPr marL="285750" indent="-285750" algn="l">
                        <a:buFontTx/>
                        <a:buNone/>
                      </a:pP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20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ส่งงานตาม</a:t>
                      </a:r>
                    </a:p>
                    <a:p>
                      <a:pPr marL="285750" indent="-285750" algn="l">
                        <a:buFontTx/>
                        <a:buNone/>
                      </a:pP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กำหนดเวลา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None/>
                      </a:pP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ตั้งใจเรียน</a:t>
                      </a:r>
                    </a:p>
                    <a:p>
                      <a:pPr marL="285750" indent="-285750" algn="l">
                        <a:buFontTx/>
                        <a:buNone/>
                      </a:pP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ทำความสะอาด</a:t>
                      </a:r>
                    </a:p>
                    <a:p>
                      <a:pPr marL="285750" indent="-285750" algn="l">
                        <a:buFontTx/>
                        <a:buNone/>
                      </a:pP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บริเวณที่ได้รับ</a:t>
                      </a:r>
                    </a:p>
                    <a:p>
                      <a:pPr marL="285750" indent="-285750" algn="l">
                        <a:buFontTx/>
                        <a:buNone/>
                      </a:pPr>
                      <a:r>
                        <a:rPr lang="th-TH" sz="20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มอบหมาย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</a:tr>
              <a:tr h="1177383">
                <a:tc>
                  <a:txBody>
                    <a:bodyPr/>
                    <a:lstStyle/>
                    <a:p>
                      <a:pPr marL="285750" indent="-285750" algn="ctr">
                        <a:buFontTx/>
                        <a:buNone/>
                      </a:pP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ความพอเพียง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ใช้จ่ายประหยัด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ใช้จ่ายประหยัด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ใช้จ่ายประหยัด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21" marB="45721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42440" y="404664"/>
            <a:ext cx="40591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ตัวอย่าง ตารางคุณธรรมอัตลักษณ์</a:t>
            </a:r>
            <a:endParaRPr kumimoji="0" lang="th-TH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98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20888"/>
            <a:ext cx="9144000" cy="1872208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ใบงานที่ 6</a:t>
            </a:r>
            <a:b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 การสร้างความดีด้วยโครงงานคุณธรรม</a:t>
            </a:r>
            <a:endParaRPr lang="th-TH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76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027" t="22439" r="53874" b="8656"/>
          <a:stretch/>
        </p:blipFill>
        <p:spPr>
          <a:xfrm>
            <a:off x="1907704" y="260648"/>
            <a:ext cx="5328592" cy="643105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3795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9008" t="23422" r="53874" b="8657"/>
          <a:stretch/>
        </p:blipFill>
        <p:spPr>
          <a:xfrm>
            <a:off x="2195736" y="332656"/>
            <a:ext cx="4680520" cy="628673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447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35498" y="1524908"/>
            <a:ext cx="9066320" cy="6799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th-TH" sz="2400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การวิเคราะห์ปัญหา</a:t>
            </a:r>
            <a:r>
              <a:rPr lang="th-TH" sz="2400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และเลือกปัญหา (</a:t>
            </a:r>
            <a:r>
              <a:rPr lang="th-TH" sz="2400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พฤติกรรมที่ไม่พึงประสงค์</a:t>
            </a:r>
            <a:r>
              <a:rPr lang="th-TH" sz="2400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sz="2400" b="1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ลูกศรลง 7"/>
          <p:cNvSpPr/>
          <p:nvPr/>
        </p:nvSpPr>
        <p:spPr>
          <a:xfrm>
            <a:off x="4338628" y="2204864"/>
            <a:ext cx="521404" cy="353951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23528" y="2609309"/>
            <a:ext cx="8516528" cy="1611779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สำรวจและสังเกตปัญหา </a:t>
            </a:r>
            <a:r>
              <a:rPr lang="th-TH" sz="240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ที่คิดว่าเป็นปัญหาที่สำคัญภายในโรงเรียน / ปัญหาที่จำเป็นต้องการแก้ไขเร่งด่วน / ปัญหาที่จะส่งผลกระทบต่อโรงเรียนมากที่สุด / กระทบต่อความศรัทธาและภาพพจน์ของโรงเรียน</a:t>
            </a:r>
            <a:endParaRPr lang="th-TH" sz="2400" b="1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ลูกศรลง 10"/>
          <p:cNvSpPr/>
          <p:nvPr/>
        </p:nvSpPr>
        <p:spPr>
          <a:xfrm>
            <a:off x="2231119" y="4221088"/>
            <a:ext cx="468673" cy="352191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23528" y="4581128"/>
            <a:ext cx="4090956" cy="107721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จัดลำดับ และเลือกปัญหาที่สำคัญที่สุด 1 ปัญหา</a:t>
            </a:r>
            <a:endParaRPr lang="th-TH" sz="2400" b="1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ลูกศรซ้าย 14"/>
          <p:cNvSpPr/>
          <p:nvPr/>
        </p:nvSpPr>
        <p:spPr>
          <a:xfrm>
            <a:off x="4502673" y="4913061"/>
            <a:ext cx="481888" cy="413352"/>
          </a:xfrm>
          <a:prstGeom prst="leftArrow">
            <a:avLst>
              <a:gd name="adj1" fmla="val 50000"/>
              <a:gd name="adj2" fmla="val 43252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FFFF00"/>
              </a:solidFill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5034069" y="4397183"/>
            <a:ext cx="3787921" cy="149654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u="sng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ใบงานที่ </a:t>
            </a:r>
            <a:r>
              <a:rPr lang="en-US" sz="2400" b="1" u="sng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</a:t>
            </a:r>
            <a:r>
              <a:rPr lang="th-TH" sz="2400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การค้นหาปัญหา </a:t>
            </a:r>
            <a:r>
              <a:rPr lang="th-TH" sz="2400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สาเหตุ พฤติกรรม</a:t>
            </a:r>
            <a:r>
              <a:rPr lang="th-TH" sz="2400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บ่งชี้เชิง</a:t>
            </a:r>
            <a:r>
              <a:rPr lang="th-TH" sz="2400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บวก และคุณธรรมเป้าหมาย</a:t>
            </a:r>
            <a:endParaRPr lang="th-TH" sz="2400" b="1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ลูกศรลง 17"/>
          <p:cNvSpPr/>
          <p:nvPr/>
        </p:nvSpPr>
        <p:spPr>
          <a:xfrm>
            <a:off x="2213634" y="5658346"/>
            <a:ext cx="503642" cy="318296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19" name="สี่เหลี่ยมผืนผ้ามุมมน 18"/>
          <p:cNvSpPr/>
          <p:nvPr/>
        </p:nvSpPr>
        <p:spPr>
          <a:xfrm>
            <a:off x="107504" y="6020391"/>
            <a:ext cx="4824749" cy="576961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เช่น นักเรียน</a:t>
            </a:r>
            <a:r>
              <a:rPr lang="th-TH" sz="2400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สูบบุหรี่ในโรงเรียน </a:t>
            </a:r>
          </a:p>
        </p:txBody>
      </p:sp>
      <p:sp>
        <p:nvSpPr>
          <p:cNvPr id="14" name="สี่เหลี่ยมมุมมน 3"/>
          <p:cNvSpPr/>
          <p:nvPr/>
        </p:nvSpPr>
        <p:spPr>
          <a:xfrm>
            <a:off x="35497" y="332656"/>
            <a:ext cx="9020583" cy="90318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กิจกรรม “การสร้างความดีด้วยโครงงานคุณธรรม</a:t>
            </a:r>
            <a:r>
              <a:rPr lang="th-TH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</a:t>
            </a:r>
            <a:endParaRPr lang="th-TH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1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3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2699792" y="252951"/>
            <a:ext cx="4087732" cy="737739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หาสาเหตุของ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</a:t>
            </a:r>
            <a:endParaRPr lang="th-TH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ลูกศรลง 5"/>
          <p:cNvSpPr/>
          <p:nvPr/>
        </p:nvSpPr>
        <p:spPr>
          <a:xfrm>
            <a:off x="4528073" y="990690"/>
            <a:ext cx="431169" cy="349319"/>
          </a:xfrm>
          <a:prstGeom prst="down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95536" y="1413534"/>
            <a:ext cx="8352927" cy="15114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ระดมสมองหาสาเหตุที่แท้จริงของ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 </a:t>
            </a:r>
            <a:r>
              <a:rPr lang="th-TH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สาเหตุ</a:t>
            </a:r>
            <a:r>
              <a:rPr lang="th-TH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ต้องสอดคล้องกับปัญหา</a:t>
            </a: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สาเหตุ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อาจเกิดจากปัจจัย</a:t>
            </a: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ภายใน (สถานศึกษา) และ/หรือปัจจัยภายนอก (ชุมชน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ลูกศรลง 8"/>
          <p:cNvSpPr/>
          <p:nvPr/>
        </p:nvSpPr>
        <p:spPr>
          <a:xfrm>
            <a:off x="1871700" y="2946936"/>
            <a:ext cx="452684" cy="356364"/>
          </a:xfrm>
          <a:prstGeom prst="down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5854" y="3344540"/>
            <a:ext cx="3384376" cy="120032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สมาชิกแต่ละคนเสนอสาเหตุของแต่ละปัญหา</a:t>
            </a:r>
          </a:p>
        </p:txBody>
      </p:sp>
      <p:sp>
        <p:nvSpPr>
          <p:cNvPr id="15" name="คำบรรยายภาพแบบสี่เหลี่ยมมุมมน 14"/>
          <p:cNvSpPr/>
          <p:nvPr/>
        </p:nvSpPr>
        <p:spPr>
          <a:xfrm>
            <a:off x="4248672" y="3333228"/>
            <a:ext cx="4895327" cy="2832076"/>
          </a:xfrm>
          <a:prstGeom prst="wedgeRoundRectCallout">
            <a:avLst>
              <a:gd name="adj1" fmla="val -25933"/>
              <a:gd name="adj2" fmla="val -50028"/>
              <a:gd name="adj3" fmla="val 16667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98604" y="3472874"/>
            <a:ext cx="172819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ข้อพึงระวัง</a:t>
            </a:r>
            <a:endParaRPr lang="th-TH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3968" y="4005064"/>
            <a:ext cx="4860032" cy="1938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อย่า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นึกคิด/จินตนาการ/คาดเดาไปเอง</a:t>
            </a:r>
            <a:b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อย่า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คิดว่าปัญหาเดียวกัน สาเหตุ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ต้อง                     </a:t>
            </a:r>
          </a:p>
          <a:p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เหมือนกัน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เสมอ</a:t>
            </a:r>
            <a:b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อย่า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คิดว่า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ปัญหาต้องเกิดจาก </a:t>
            </a:r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สาเหตุ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ลูกศรซ้าย 17"/>
          <p:cNvSpPr/>
          <p:nvPr/>
        </p:nvSpPr>
        <p:spPr>
          <a:xfrm>
            <a:off x="3839658" y="4336090"/>
            <a:ext cx="371425" cy="393880"/>
          </a:xfrm>
          <a:prstGeom prst="left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395536" y="4532927"/>
            <a:ext cx="3384376" cy="120032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ร่วมกันวิเคราะห์หาสาเหตุที่แท้จริง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ของแต่ปัญหา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12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5" grpId="0" animBg="1"/>
      <p:bldP spid="16" grpId="0" animBg="1"/>
      <p:bldP spid="17" grpId="0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7804" y="1512688"/>
            <a:ext cx="1800199" cy="769441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</a:t>
            </a:r>
            <a:endParaRPr lang="th-TH" sz="4400" b="1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สี่เหลี่ยมผืนผ้ามุมมน 7"/>
          <p:cNvSpPr/>
          <p:nvPr/>
        </p:nvSpPr>
        <p:spPr>
          <a:xfrm>
            <a:off x="4191665" y="1689268"/>
            <a:ext cx="4310873" cy="662502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นักเรียนสูบบุหรี่ในโรงเรียน </a:t>
            </a:r>
          </a:p>
        </p:txBody>
      </p:sp>
      <p:sp>
        <p:nvSpPr>
          <p:cNvPr id="10" name="ลูกศรขวา 9"/>
          <p:cNvSpPr/>
          <p:nvPr/>
        </p:nvSpPr>
        <p:spPr>
          <a:xfrm>
            <a:off x="3203848" y="1708804"/>
            <a:ext cx="644614" cy="479485"/>
          </a:xfrm>
          <a:prstGeom prst="right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ysClr val="windowText" lastClr="000000"/>
              </a:solidFill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323528" y="3398948"/>
            <a:ext cx="3008750" cy="626908"/>
          </a:xfrm>
          <a:prstGeom prst="roundRect">
            <a:avLst/>
          </a:prstGeom>
          <a:solidFill>
            <a:srgbClr val="FFC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สาเหตุของ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</a:t>
            </a:r>
            <a:endParaRPr lang="th-TH" b="1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สี่เหลี่ยมผืนผ้ามุมมน 17"/>
          <p:cNvSpPr/>
          <p:nvPr/>
        </p:nvSpPr>
        <p:spPr>
          <a:xfrm>
            <a:off x="4032024" y="3006170"/>
            <a:ext cx="4824536" cy="2799094"/>
          </a:xfrm>
          <a:prstGeom prst="roundRect">
            <a:avLst/>
          </a:prstGeom>
          <a:solidFill>
            <a:srgbClr val="FFFFCC"/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sz="240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นักเรียนคบเพื่อนกลุ่มเสี่ยง </a:t>
            </a:r>
            <a:endParaRPr lang="th-TH" sz="2400" dirty="0" smtClean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ebdings"/>
            </a:endParaRPr>
          </a:p>
          <a:p>
            <a:pPr algn="thaiDist"/>
            <a:r>
              <a:rPr lang="th-TH" sz="2400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</a:t>
            </a:r>
            <a:r>
              <a:rPr lang="th-TH" sz="240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นักเรียนมีพฤติกรรมลอกเลียนการสูบ</a:t>
            </a:r>
            <a:r>
              <a:rPr lang="th-TH" sz="2400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บุหรี่จาก</a:t>
            </a:r>
            <a:r>
              <a:rPr lang="th-TH" sz="240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สื่อ เช่น ภาพยนตร์ </a:t>
            </a:r>
            <a:r>
              <a:rPr lang="en-US" sz="240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,</a:t>
            </a:r>
            <a:r>
              <a:rPr lang="th-TH" sz="240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ละคร </a:t>
            </a:r>
            <a:r>
              <a:rPr lang="en-US" sz="240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, </a:t>
            </a:r>
            <a:r>
              <a:rPr lang="th-TH" sz="240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โฆษณา  </a:t>
            </a:r>
            <a:endParaRPr lang="en-US" sz="2400" dirty="0" smtClean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ebdings"/>
            </a:endParaRPr>
          </a:p>
          <a:p>
            <a:pPr algn="thaiDist"/>
            <a:r>
              <a:rPr lang="en-US" sz="2400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</a:t>
            </a:r>
            <a:r>
              <a:rPr lang="th-TH" sz="240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ผู้ปกครองเป็นแบบอย่างที่ไม่</a:t>
            </a:r>
            <a:r>
              <a:rPr lang="th-TH" sz="2400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ดี</a:t>
            </a:r>
            <a:endParaRPr lang="th-TH" sz="2400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ลูกศรขวา 9"/>
          <p:cNvSpPr/>
          <p:nvPr/>
        </p:nvSpPr>
        <p:spPr>
          <a:xfrm>
            <a:off x="3387410" y="3472659"/>
            <a:ext cx="644614" cy="479485"/>
          </a:xfrm>
          <a:prstGeom prst="right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2399168" y="160788"/>
            <a:ext cx="4087732" cy="737739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วัตถุประสงค์</a:t>
            </a:r>
            <a:endParaRPr lang="th-TH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ลูกศรลง 4"/>
          <p:cNvSpPr/>
          <p:nvPr/>
        </p:nvSpPr>
        <p:spPr>
          <a:xfrm>
            <a:off x="3999695" y="968097"/>
            <a:ext cx="911730" cy="349319"/>
          </a:xfrm>
          <a:prstGeom prst="down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782475" y="1387246"/>
            <a:ext cx="7504559" cy="75570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สอดคล้องกับปัญหาและสาเหตุของปัญหา</a:t>
            </a:r>
            <a:endParaRPr lang="th-TH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ลูกศรลง 6"/>
          <p:cNvSpPr/>
          <p:nvPr/>
        </p:nvSpPr>
        <p:spPr>
          <a:xfrm>
            <a:off x="4033448" y="2223554"/>
            <a:ext cx="970534" cy="349319"/>
          </a:xfrm>
          <a:prstGeom prst="downArrow">
            <a:avLst>
              <a:gd name="adj1" fmla="val 50000"/>
              <a:gd name="adj2" fmla="val 39242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251520" y="4430684"/>
            <a:ext cx="4896543" cy="14401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A36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บรรลุผลตาม</a:t>
            </a:r>
            <a:r>
              <a:rPr lang="th-TH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คุณธรรมอัต</a:t>
            </a:r>
            <a:r>
              <a:rPr lang="th-TH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ลักษณ์</a:t>
            </a:r>
            <a:br>
              <a:rPr lang="th-TH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 เกิดคุณธรรมเป้าหมายและ</a:t>
            </a:r>
            <a:br>
              <a:rPr lang="th-TH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พฤติกรรมบ่งชี้เชิงบวก)</a:t>
            </a:r>
            <a:endParaRPr lang="th-TH" sz="24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สี่เหลี่ยมผืนผ้ามุมมน 1"/>
          <p:cNvSpPr/>
          <p:nvPr/>
        </p:nvSpPr>
        <p:spPr>
          <a:xfrm>
            <a:off x="251520" y="2655602"/>
            <a:ext cx="8712967" cy="1296144"/>
          </a:xfrm>
          <a:prstGeom prst="roundRect">
            <a:avLst/>
          </a:prstGeom>
          <a:solidFill>
            <a:srgbClr val="D4FC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727442" y="2755810"/>
            <a:ext cx="80930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th-TH" sz="3200" b="1" dirty="0" smtClean="0">
                <a:solidFill>
                  <a:srgbClr val="FF0000"/>
                </a:solidFill>
              </a:rPr>
              <a:t>เพื่อให้นักเรียนลด ละ เลิก สูบบุหรี่ทั้งในและนอกโรงเรียน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solidFill>
                  <a:srgbClr val="FF0000"/>
                </a:solidFill>
              </a:rPr>
              <a:t>เพื่อเสริมสร้างให้นักเรียนมีคุณธรรมความมีวินัยในตนเอง</a:t>
            </a:r>
            <a:endParaRPr lang="th-TH" sz="3200" b="1" dirty="0">
              <a:solidFill>
                <a:srgbClr val="FF0000"/>
              </a:solidFill>
            </a:endParaRPr>
          </a:p>
        </p:txBody>
      </p:sp>
      <p:sp>
        <p:nvSpPr>
          <p:cNvPr id="10" name="ลูกศรลง 9"/>
          <p:cNvSpPr/>
          <p:nvPr/>
        </p:nvSpPr>
        <p:spPr>
          <a:xfrm>
            <a:off x="2320831" y="3998702"/>
            <a:ext cx="970534" cy="349319"/>
          </a:xfrm>
          <a:prstGeom prst="downArrow">
            <a:avLst>
              <a:gd name="adj1" fmla="val 50000"/>
              <a:gd name="adj2" fmla="val 39242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8" name="สี่เหลี่ยมผืนผ้ามุมมน 7"/>
          <p:cNvSpPr/>
          <p:nvPr/>
        </p:nvSpPr>
        <p:spPr>
          <a:xfrm>
            <a:off x="5292080" y="4173361"/>
            <a:ext cx="3672408" cy="227997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TextBox 10"/>
          <p:cNvSpPr txBox="1"/>
          <p:nvPr/>
        </p:nvSpPr>
        <p:spPr>
          <a:xfrm>
            <a:off x="5436096" y="4248517"/>
            <a:ext cx="35283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C00000"/>
                </a:solidFill>
              </a:rPr>
              <a:t>คำที่ควรหลีกเลี่ยง</a:t>
            </a:r>
            <a:br>
              <a:rPr lang="th-TH" sz="2400" b="1" dirty="0" smtClean="0">
                <a:solidFill>
                  <a:srgbClr val="C00000"/>
                </a:solidFill>
              </a:rPr>
            </a:br>
            <a:r>
              <a:rPr lang="th-TH" sz="2400" b="1" dirty="0" smtClean="0">
                <a:solidFill>
                  <a:srgbClr val="C00000"/>
                </a:solidFill>
              </a:rPr>
              <a:t>(ความหมายกว้าง / ยากต่อการวัดผล)</a:t>
            </a:r>
            <a:r>
              <a:rPr lang="th-TH" sz="2400" dirty="0" smtClean="0"/>
              <a:t/>
            </a:r>
            <a:br>
              <a:rPr lang="th-TH" sz="2400" dirty="0" smtClean="0"/>
            </a:br>
            <a:r>
              <a:rPr lang="th-TH" dirty="0" smtClean="0">
                <a:solidFill>
                  <a:schemeClr val="tx2"/>
                </a:solidFill>
              </a:rPr>
              <a:t>เช่น</a:t>
            </a:r>
            <a:r>
              <a:rPr lang="th-TH" sz="2400" dirty="0" smtClean="0"/>
              <a:t> </a:t>
            </a:r>
            <a:r>
              <a:rPr lang="th-TH" dirty="0" smtClean="0">
                <a:solidFill>
                  <a:schemeClr val="tx2"/>
                </a:solidFill>
              </a:rPr>
              <a:t>เพื่อเข้าใจถึง , เพื่อทราบถึง,</a:t>
            </a:r>
            <a:br>
              <a:rPr lang="th-TH" dirty="0" smtClean="0">
                <a:solidFill>
                  <a:schemeClr val="tx2"/>
                </a:solidFill>
              </a:rPr>
            </a:br>
            <a:r>
              <a:rPr lang="th-TH" dirty="0" smtClean="0">
                <a:solidFill>
                  <a:schemeClr val="tx2"/>
                </a:solidFill>
              </a:rPr>
              <a:t>เพื่อซาบซึ้ง,เพื่อสนใจใน, </a:t>
            </a:r>
            <a:br>
              <a:rPr lang="th-TH" dirty="0" smtClean="0">
                <a:solidFill>
                  <a:schemeClr val="tx2"/>
                </a:solidFill>
              </a:rPr>
            </a:br>
            <a:r>
              <a:rPr lang="th-TH" dirty="0" smtClean="0">
                <a:solidFill>
                  <a:schemeClr val="tx2"/>
                </a:solidFill>
              </a:rPr>
              <a:t>เพื่อเชื่อถือใน,เพื่อสำนึกใน</a:t>
            </a:r>
            <a:endParaRPr lang="th-TH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34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1619672" y="964230"/>
            <a:ext cx="6264696" cy="737739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1053897"/>
            <a:ext cx="5976664" cy="52322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กำหนดเป้าหมายของการแก้ปัญหา</a:t>
            </a:r>
            <a:endParaRPr lang="th-TH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ลูกศรลง 8"/>
          <p:cNvSpPr/>
          <p:nvPr/>
        </p:nvSpPr>
        <p:spPr>
          <a:xfrm>
            <a:off x="3991022" y="1990001"/>
            <a:ext cx="1224136" cy="288032"/>
          </a:xfrm>
          <a:prstGeom prst="down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ysClr val="windowText" lastClr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717" y="2552705"/>
            <a:ext cx="8290747" cy="3108543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</a:t>
            </a:r>
            <a:r>
              <a:rPr lang="th-TH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ต้องการ</a:t>
            </a:r>
            <a:r>
              <a:rPr lang="th-TH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แก้ไขให้ใคร/นักเรียนชั้นไหนและจำนวนเท่าไหร่ </a:t>
            </a:r>
            <a:r>
              <a:rPr lang="th-TH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กลุ่มเป้าหมาย)</a:t>
            </a:r>
            <a:endParaRPr lang="en-US" b="1" dirty="0" smtClean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</a:t>
            </a:r>
            <a:r>
              <a:rPr lang="th-TH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</a:t>
            </a:r>
            <a:r>
              <a:rPr lang="th-TH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เป้าหมาย</a:t>
            </a:r>
            <a:r>
              <a:rPr lang="th-TH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 </a:t>
            </a:r>
            <a:r>
              <a:rPr lang="th-TH" b="1" u="sng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เกิด</a:t>
            </a:r>
            <a:r>
              <a:rPr lang="th-TH" b="1" u="sng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การเปลี่ยนแปลงในทางที่ดีอย่างไรบ้าง </a:t>
            </a:r>
            <a:r>
              <a:rPr lang="th-TH" b="1" u="sng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 </a:t>
            </a:r>
            <a:r>
              <a:rPr lang="th-TH" b="1" u="sng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พฤติกรรมบ่งชี้เชิง</a:t>
            </a:r>
            <a:r>
              <a:rPr lang="th-TH" b="1" u="sng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บวก 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b="1" u="sng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พฤติกรรมที่ต้องการให้แสดงออกเชิง</a:t>
            </a:r>
            <a:r>
              <a:rPr lang="th-TH" b="1" u="sng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บวก</a:t>
            </a:r>
            <a:r>
              <a:rPr lang="th-TH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th-TH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92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13"/>
          <p:cNvSpPr/>
          <p:nvPr/>
        </p:nvSpPr>
        <p:spPr>
          <a:xfrm>
            <a:off x="360669" y="1065545"/>
            <a:ext cx="8352927" cy="5603815"/>
          </a:xfrm>
          <a:prstGeom prst="rect">
            <a:avLst/>
          </a:prstGeom>
          <a:solidFill>
            <a:srgbClr val="FFFFCC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600" b="1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249222"/>
            <a:ext cx="1944216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เป้าหมาย</a:t>
            </a:r>
            <a:endParaRPr lang="th-TH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814" y="1078240"/>
            <a:ext cx="8352927" cy="561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</a:t>
            </a:r>
            <a:r>
              <a:rPr lang="th-TH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เป้าหมายเชิงปริมาณ </a:t>
            </a:r>
            <a:r>
              <a:rPr lang="en-US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: 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นักเรียนชาย ชั้น ม.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1-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ม.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6 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ที่เป็นกลุ่มเสี่ยงสูบบุหรี่จำนวน 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50 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คน </a:t>
            </a:r>
          </a:p>
          <a:p>
            <a:r>
              <a:rPr lang="th-TH" sz="1200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/>
            </a:r>
            <a:br>
              <a:rPr lang="th-TH" sz="1200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</a:t>
            </a:r>
            <a:r>
              <a:rPr lang="th-TH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เป้าหมายเชิงคุณภาพ 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:</a:t>
            </a:r>
            <a:r>
              <a:rPr lang="en-US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ลด ละ เลิก สูบบุหรี่</a:t>
            </a:r>
            <a:b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				    ทั้งในและนอกโรงเรียน</a:t>
            </a:r>
          </a:p>
          <a:p>
            <a:endParaRPr lang="th-TH" sz="1100" b="1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ebdings"/>
            </a:endParaRPr>
          </a:p>
          <a:p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</a:t>
            </a:r>
            <a:r>
              <a:rPr lang="th-TH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เป้าหมายระยะสั้น (ระยะ </a:t>
            </a:r>
            <a:r>
              <a:rPr lang="en-US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6</a:t>
            </a:r>
            <a:r>
              <a:rPr lang="th-TH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เดือนแรก</a:t>
            </a:r>
            <a:r>
              <a:rPr lang="th-TH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)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: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นักเรียน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/>
            </a:r>
            <a:b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25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คน (ร้อยละ 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50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) ลด ละ เลิก สูบบุหรี่ทั้งในและนอกโรงเรียน</a:t>
            </a:r>
          </a:p>
          <a:p>
            <a:endParaRPr lang="th-TH" b="1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ebdings"/>
            </a:endParaRPr>
          </a:p>
          <a:p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</a:t>
            </a:r>
            <a:r>
              <a:rPr lang="th-TH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เป้าหมายระยะยาว </a:t>
            </a:r>
            <a:r>
              <a:rPr lang="th-TH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(ระยะ </a:t>
            </a:r>
            <a:r>
              <a:rPr lang="en-US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12</a:t>
            </a:r>
            <a:r>
              <a:rPr lang="th-TH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เดือน)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: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นักเรียน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45 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คน </a:t>
            </a:r>
            <a:r>
              <a:rPr lang="th-TH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(ร้อยละ </a:t>
            </a:r>
            <a:r>
              <a:rPr lang="en-US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90</a:t>
            </a:r>
            <a:r>
              <a:rPr lang="th-TH" b="1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) ลด ละ เลิก สูบ</a:t>
            </a:r>
            <a:r>
              <a:rPr lang="th-TH" b="1" dirty="0" smtClean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บุหรี่ทั้งในและนอกโรงเรียน</a:t>
            </a:r>
            <a:endParaRPr lang="th-TH" b="1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ebdings"/>
            </a:endParaRPr>
          </a:p>
          <a:p>
            <a:endParaRPr lang="th-TH" b="1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40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35496" y="260648"/>
            <a:ext cx="9001000" cy="90318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กิจกรรม “ความเข้าใจเรื่องคุณธรรมและจริยธรรม”</a:t>
            </a:r>
            <a:endParaRPr lang="th-TH" sz="3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รูปภาพ 10" descr="ภาพคุณธรรม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5" y="1667723"/>
            <a:ext cx="3384377" cy="21018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397" y="1667723"/>
            <a:ext cx="3343987" cy="21177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19" y="3971979"/>
            <a:ext cx="3377774" cy="22653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397" y="3971979"/>
            <a:ext cx="3343987" cy="226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83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2051720" y="404664"/>
            <a:ext cx="4896544" cy="737739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en-US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กำหนดวิธีการ</a:t>
            </a:r>
            <a:r>
              <a:rPr lang="th-TH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แก้ปัญหา</a:t>
            </a:r>
            <a:endParaRPr lang="th-TH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750" y="1415678"/>
            <a:ext cx="8557968" cy="10772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2060"/>
                </a:solidFill>
              </a:rPr>
              <a:t>วิธีการ/แนวทาง</a:t>
            </a:r>
            <a:r>
              <a:rPr lang="th-TH" sz="3200" b="1" dirty="0">
                <a:solidFill>
                  <a:srgbClr val="002060"/>
                </a:solidFill>
              </a:rPr>
              <a:t>แก้ไขที่สอดคล้องกับ</a:t>
            </a:r>
            <a:r>
              <a:rPr lang="th-TH" sz="3200" b="1" dirty="0" smtClean="0">
                <a:solidFill>
                  <a:srgbClr val="002060"/>
                </a:solidFill>
              </a:rPr>
              <a:t>สาเหตุ</a:t>
            </a:r>
            <a:r>
              <a:rPr lang="th-TH" sz="3200" b="1" dirty="0" smtClean="0">
                <a:solidFill>
                  <a:srgbClr val="002060"/>
                </a:solidFill>
                <a:sym typeface="Webdings"/>
              </a:rPr>
              <a:t>ของปัญหา </a:t>
            </a:r>
            <a:br>
              <a:rPr lang="th-TH" sz="3200" b="1" dirty="0" smtClean="0">
                <a:solidFill>
                  <a:srgbClr val="002060"/>
                </a:solidFill>
                <a:sym typeface="Webdings"/>
              </a:rPr>
            </a:br>
            <a:r>
              <a:rPr lang="th-TH" sz="3200" b="1" dirty="0" smtClean="0">
                <a:solidFill>
                  <a:srgbClr val="002060"/>
                </a:solidFill>
                <a:sym typeface="Webdings"/>
              </a:rPr>
              <a:t>และ</a:t>
            </a:r>
            <a:r>
              <a:rPr lang="th-TH" sz="3200" b="1" dirty="0">
                <a:solidFill>
                  <a:srgbClr val="002060"/>
                </a:solidFill>
                <a:sym typeface="Webdings"/>
              </a:rPr>
              <a:t>วัตถุประสงค์ </a:t>
            </a:r>
            <a:r>
              <a:rPr lang="th-TH" sz="3200" b="1" dirty="0" smtClean="0">
                <a:solidFill>
                  <a:srgbClr val="002060"/>
                </a:solidFill>
                <a:sym typeface="Webdings"/>
              </a:rPr>
              <a:t>การ</a:t>
            </a:r>
            <a:r>
              <a:rPr lang="th-TH" sz="3200" b="1" dirty="0">
                <a:solidFill>
                  <a:srgbClr val="002060"/>
                </a:solidFill>
                <a:sym typeface="Webdings"/>
              </a:rPr>
              <a:t>แก้ไขต้อง</a:t>
            </a:r>
            <a:r>
              <a:rPr lang="th-TH" sz="3200" b="1" dirty="0" smtClean="0">
                <a:solidFill>
                  <a:srgbClr val="002060"/>
                </a:solidFill>
                <a:sym typeface="Webdings"/>
              </a:rPr>
              <a:t>เป็นวิธีการเชิงบวก</a:t>
            </a:r>
            <a:endParaRPr lang="th-TH" sz="32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2890825"/>
            <a:ext cx="2937187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สาเหตุของปัญหา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520" y="4568919"/>
            <a:ext cx="3752832" cy="1168539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นักเรียน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คบ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เพื่อน</a:t>
            </a:r>
            <a:b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กลุ่ม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เสี่ยง 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07221" y="2852936"/>
            <a:ext cx="2937187" cy="46166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แก้ปัญหา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0" name="ลูกศรเชื่อมต่อแบบตรง 19"/>
          <p:cNvCxnSpPr/>
          <p:nvPr/>
        </p:nvCxnSpPr>
        <p:spPr>
          <a:xfrm flipH="1">
            <a:off x="3692997" y="3212976"/>
            <a:ext cx="152086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692997" y="2708920"/>
            <a:ext cx="159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ย้อนกลับไปดู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สี่เหลี่ยมผืนผ้ามุมมน 21"/>
          <p:cNvSpPr/>
          <p:nvPr/>
        </p:nvSpPr>
        <p:spPr>
          <a:xfrm>
            <a:off x="4694902" y="4098167"/>
            <a:ext cx="4341594" cy="2283161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1. สร้าง</a:t>
            </a: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ความเข้าใจการเลือกคบ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เพื่อนและ</a:t>
            </a: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รู้จักการปฏิเสธ</a:t>
            </a:r>
            <a:b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2. พ่อ</a:t>
            </a: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แม่และเพื่อนต้องเอาใจใส่</a:t>
            </a:r>
            <a:b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3. นักเรียน</a:t>
            </a: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ต้องใช้เวลาว่างให้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เกิดประโยชน์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ลูกศรขวา 1"/>
          <p:cNvSpPr/>
          <p:nvPr/>
        </p:nvSpPr>
        <p:spPr>
          <a:xfrm>
            <a:off x="4067944" y="5013176"/>
            <a:ext cx="563366" cy="301749"/>
          </a:xfrm>
          <a:prstGeom prst="right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23" name="ลูกศรลง 13"/>
          <p:cNvSpPr/>
          <p:nvPr/>
        </p:nvSpPr>
        <p:spPr>
          <a:xfrm>
            <a:off x="6647428" y="3479104"/>
            <a:ext cx="588868" cy="525960"/>
          </a:xfrm>
          <a:prstGeom prst="down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15" name="ลูกศรลง 13"/>
          <p:cNvSpPr/>
          <p:nvPr/>
        </p:nvSpPr>
        <p:spPr>
          <a:xfrm>
            <a:off x="1693925" y="3479104"/>
            <a:ext cx="715590" cy="1008112"/>
          </a:xfrm>
          <a:prstGeom prst="down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8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971600" y="476673"/>
            <a:ext cx="7200800" cy="720079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สาเหตุ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วิธีการแก้ไขปัญหา</a:t>
            </a:r>
            <a:endParaRPr lang="th-TH" sz="3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030223"/>
              </p:ext>
            </p:extLst>
          </p:nvPr>
        </p:nvGraphicFramePr>
        <p:xfrm>
          <a:off x="251520" y="1772816"/>
          <a:ext cx="8712969" cy="44500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592288"/>
                <a:gridCol w="3024336"/>
                <a:gridCol w="3096345"/>
              </a:tblGrid>
              <a:tr h="203304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ปัญหา</a:t>
                      </a:r>
                      <a:endParaRPr lang="th-TH" sz="2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สาเหตุ</a:t>
                      </a:r>
                      <a:b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(ไม่ใช่สาเหตุที่แท้จริง)</a:t>
                      </a:r>
                      <a:endParaRPr lang="th-TH" sz="20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วิธีการแก้ไขปัญหา</a:t>
                      </a:r>
                      <a:b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(วิธีการไม่ชัดเจน)</a:t>
                      </a:r>
                      <a:endParaRPr lang="th-TH" sz="2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1.นักเรียนไม่ทำงานที่ได้รับมอบหมาย</a:t>
                      </a:r>
                      <a:endParaRPr lang="th-TH" sz="2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นักเรียนเกียจคร้าน</a:t>
                      </a:r>
                      <a:endParaRPr lang="th-TH" sz="2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1.ประชุมชี้แจง</a:t>
                      </a:r>
                    </a:p>
                    <a:p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2.วางแผนในการแก้ปัญหา</a:t>
                      </a:r>
                    </a:p>
                    <a:p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3.ดำเนินการตามแผน</a:t>
                      </a:r>
                    </a:p>
                    <a:p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4.สรุปผลการดำเนินงาน</a:t>
                      </a:r>
                      <a:endParaRPr lang="th-TH" sz="28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774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594013"/>
              </p:ext>
            </p:extLst>
          </p:nvPr>
        </p:nvGraphicFramePr>
        <p:xfrm>
          <a:off x="251520" y="1340768"/>
          <a:ext cx="8712969" cy="49072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024336"/>
                <a:gridCol w="2784310"/>
                <a:gridCol w="2904323"/>
              </a:tblGrid>
              <a:tr h="203304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ปัญหา</a:t>
                      </a:r>
                      <a:endParaRPr lang="th-TH" sz="2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สาเหตุ</a:t>
                      </a:r>
                      <a:b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(ไม่ใช่สาเหตุที่แท้จริง)</a:t>
                      </a:r>
                      <a:endParaRPr lang="th-TH" sz="20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วิธีการแก้ไขปัญหา</a:t>
                      </a:r>
                      <a:b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(วิธีการไม่ชัดเจน)</a:t>
                      </a:r>
                      <a:endParaRPr lang="th-TH" sz="2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2.นักเรียนใส่กางเกง กระโปรงผิดระเบียบ, นักเรียนใส่ถุงเท้าสั้น,นักเรียนตัดผมผิดระเบียบ</a:t>
                      </a:r>
                      <a:endParaRPr lang="th-TH" sz="2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นักเรียนไม่เกรงกลัวกฎระเบียบของโรงเรียน</a:t>
                      </a:r>
                      <a:endParaRPr lang="en-US" sz="2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th-TH" sz="2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ปฏิบัติตามกฎเกณฑ์ของโรงเรียน</a:t>
                      </a:r>
                      <a:endParaRPr lang="en-US" sz="2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th-TH" sz="28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3.ทะเลาะวิวาทต่างสถาบัน</a:t>
                      </a:r>
                      <a:endParaRPr lang="en-US" sz="28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ศักดิ์ศรี</a:t>
                      </a:r>
                      <a:endParaRPr lang="en-US" sz="2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th-TH" sz="2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ลงโทษสถานหนัก</a:t>
                      </a:r>
                      <a:br>
                        <a:rPr lang="th-TH" sz="2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endParaRPr lang="en-US" sz="28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สี่เหลี่ยมมุมมน 3"/>
          <p:cNvSpPr/>
          <p:nvPr/>
        </p:nvSpPr>
        <p:spPr>
          <a:xfrm>
            <a:off x="971600" y="332656"/>
            <a:ext cx="7200800" cy="720079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สาเหตุ</a:t>
            </a:r>
            <a:r>
              <a:rPr lang="en-US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th-TH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วิธีการแก้ไขปัญหา</a:t>
            </a:r>
            <a:endParaRPr lang="th-TH" sz="3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93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2051720" y="404664"/>
            <a:ext cx="4896544" cy="737739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en-US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กำหนดวิธีการ</a:t>
            </a:r>
            <a:r>
              <a:rPr lang="th-TH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แก้ปัญหา</a:t>
            </a:r>
            <a:endParaRPr lang="th-TH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750" y="1415678"/>
            <a:ext cx="8557968" cy="10772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2060"/>
                </a:solidFill>
              </a:rPr>
              <a:t>วิธีการ/แนวทาง</a:t>
            </a:r>
            <a:r>
              <a:rPr lang="th-TH" sz="3200" b="1" dirty="0">
                <a:solidFill>
                  <a:srgbClr val="002060"/>
                </a:solidFill>
              </a:rPr>
              <a:t>แก้ไขที่สอดคล้องกับ</a:t>
            </a:r>
            <a:r>
              <a:rPr lang="th-TH" sz="3200" b="1" dirty="0" smtClean="0">
                <a:solidFill>
                  <a:srgbClr val="002060"/>
                </a:solidFill>
              </a:rPr>
              <a:t>สาเหตุ</a:t>
            </a:r>
            <a:r>
              <a:rPr lang="th-TH" sz="3200" b="1" dirty="0" smtClean="0">
                <a:solidFill>
                  <a:srgbClr val="002060"/>
                </a:solidFill>
                <a:sym typeface="Webdings"/>
              </a:rPr>
              <a:t>ของปัญหา </a:t>
            </a:r>
            <a:br>
              <a:rPr lang="th-TH" sz="3200" b="1" dirty="0" smtClean="0">
                <a:solidFill>
                  <a:srgbClr val="002060"/>
                </a:solidFill>
                <a:sym typeface="Webdings"/>
              </a:rPr>
            </a:br>
            <a:r>
              <a:rPr lang="th-TH" sz="3200" b="1" dirty="0" smtClean="0">
                <a:solidFill>
                  <a:srgbClr val="002060"/>
                </a:solidFill>
                <a:sym typeface="Webdings"/>
              </a:rPr>
              <a:t>และ</a:t>
            </a:r>
            <a:r>
              <a:rPr lang="th-TH" sz="3200" b="1" dirty="0">
                <a:solidFill>
                  <a:srgbClr val="002060"/>
                </a:solidFill>
                <a:sym typeface="Webdings"/>
              </a:rPr>
              <a:t>วัตถุประสงค์ </a:t>
            </a:r>
            <a:r>
              <a:rPr lang="th-TH" sz="3200" b="1" dirty="0" smtClean="0">
                <a:solidFill>
                  <a:srgbClr val="002060"/>
                </a:solidFill>
                <a:sym typeface="Webdings"/>
              </a:rPr>
              <a:t>การ</a:t>
            </a:r>
            <a:r>
              <a:rPr lang="th-TH" sz="3200" b="1" dirty="0">
                <a:solidFill>
                  <a:srgbClr val="002060"/>
                </a:solidFill>
                <a:sym typeface="Webdings"/>
              </a:rPr>
              <a:t>แก้ไขต้อง</a:t>
            </a:r>
            <a:r>
              <a:rPr lang="th-TH" sz="3200" b="1" dirty="0" smtClean="0">
                <a:solidFill>
                  <a:srgbClr val="002060"/>
                </a:solidFill>
                <a:sym typeface="Webdings"/>
              </a:rPr>
              <a:t>เป็นวิธีการเชิงบวก</a:t>
            </a:r>
            <a:endParaRPr lang="th-TH" sz="32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2890825"/>
            <a:ext cx="2937187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สาเหตุของปัญหา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520" y="4568919"/>
            <a:ext cx="3752832" cy="1168539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นักเรียน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คบ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เพื่อน</a:t>
            </a:r>
            <a:b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กลุ่ม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เสี่ยง 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07221" y="2852936"/>
            <a:ext cx="2937187" cy="46166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แก้ปัญหา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0" name="ลูกศรเชื่อมต่อแบบตรง 19"/>
          <p:cNvCxnSpPr/>
          <p:nvPr/>
        </p:nvCxnSpPr>
        <p:spPr>
          <a:xfrm flipH="1">
            <a:off x="3692997" y="3212976"/>
            <a:ext cx="152086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692997" y="2708920"/>
            <a:ext cx="159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ย้อนกลับไปดู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สี่เหลี่ยมผืนผ้ามุมมน 21"/>
          <p:cNvSpPr/>
          <p:nvPr/>
        </p:nvSpPr>
        <p:spPr>
          <a:xfrm>
            <a:off x="4694902" y="4098167"/>
            <a:ext cx="4341594" cy="2283161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1. สร้าง</a:t>
            </a: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ความเข้าใจการเลือกคบ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เพื่อนและ</a:t>
            </a: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รู้จักการปฏิเสธ</a:t>
            </a:r>
            <a:b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2. พ่อ</a:t>
            </a: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แม่และเพื่อนต้องเอาใจใส่</a:t>
            </a:r>
            <a:b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3. นักเรียน</a:t>
            </a: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ต้องใช้เวลาว่างให้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เกิดประโยชน์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ลูกศรขวา 1"/>
          <p:cNvSpPr/>
          <p:nvPr/>
        </p:nvSpPr>
        <p:spPr>
          <a:xfrm>
            <a:off x="4067944" y="5013176"/>
            <a:ext cx="563366" cy="301749"/>
          </a:xfrm>
          <a:prstGeom prst="right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23" name="ลูกศรลง 13"/>
          <p:cNvSpPr/>
          <p:nvPr/>
        </p:nvSpPr>
        <p:spPr>
          <a:xfrm>
            <a:off x="6647428" y="3479104"/>
            <a:ext cx="588868" cy="525960"/>
          </a:xfrm>
          <a:prstGeom prst="down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15" name="ลูกศรลง 13"/>
          <p:cNvSpPr/>
          <p:nvPr/>
        </p:nvSpPr>
        <p:spPr>
          <a:xfrm>
            <a:off x="1693925" y="3479104"/>
            <a:ext cx="715590" cy="1008112"/>
          </a:xfrm>
          <a:prstGeom prst="down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07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827584" y="387005"/>
            <a:ext cx="7632848" cy="737739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8214" y="416858"/>
            <a:ext cx="7674226" cy="52322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</a:t>
            </a:r>
            <a:r>
              <a:rPr lang="th-TH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หลักธรรม/แนวพระราชดำริ/พระราชดำรัส/คำสอน</a:t>
            </a: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464837" y="1447037"/>
            <a:ext cx="8355635" cy="1333892"/>
          </a:xfrm>
          <a:prstGeom prst="roundRect">
            <a:avLst/>
          </a:prstGeom>
          <a:solidFill>
            <a:srgbClr val="F9DFF2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837" y="1559694"/>
            <a:ext cx="8355635" cy="107721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- 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สอดคล้อง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กับคุณธรรม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เป้าหมายและพฤติกรรม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บ่งชี้เชิง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บวก</a:t>
            </a:r>
            <a:endParaRPr lang="en-US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16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ebdings"/>
            </a:endParaRPr>
          </a:p>
          <a:p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- 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ใช้เป็นหลักคิดในการขับเคลื่อนกิจกรรม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สี่เหลี่ยมมุมมน 3"/>
          <p:cNvSpPr/>
          <p:nvPr/>
        </p:nvSpPr>
        <p:spPr>
          <a:xfrm>
            <a:off x="2339752" y="3284984"/>
            <a:ext cx="4309458" cy="64807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 หลักธรรมที่ควรรู้จัก</a:t>
            </a:r>
            <a:endParaRPr lang="th-TH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ลูกศรลง 9"/>
          <p:cNvSpPr/>
          <p:nvPr/>
        </p:nvSpPr>
        <p:spPr>
          <a:xfrm>
            <a:off x="3968148" y="2818506"/>
            <a:ext cx="1224136" cy="432048"/>
          </a:xfrm>
          <a:prstGeom prst="down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13" name="สี่เหลี่ยมมุมมน 4"/>
          <p:cNvSpPr/>
          <p:nvPr/>
        </p:nvSpPr>
        <p:spPr>
          <a:xfrm>
            <a:off x="1763688" y="4086400"/>
            <a:ext cx="5440092" cy="2510952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68212" y="4206567"/>
            <a:ext cx="5440092" cy="2308324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อิทธิบาท 4 </a:t>
            </a:r>
            <a:r>
              <a:rPr lang="en-US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ทางไปสู่ความสำเร็จ</a:t>
            </a:r>
          </a:p>
          <a:p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ฉันทะ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การมีใจรักในสิ่งที่ทำ</a:t>
            </a:r>
            <a:b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วิริยะ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ความขยัน หมั่นเพียรในสิ่งที่ทำ</a:t>
            </a:r>
            <a:b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จิตตะ 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ความเอาใจใส่ จดจ่อในสิ่งที่ทำ</a:t>
            </a:r>
            <a:b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วิมังสา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ไตร่ตรอง ทบทวน หา</a:t>
            </a: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เหตุผลใน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สิ่งที่ได้ทำ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94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179512" y="260648"/>
            <a:ext cx="8712968" cy="73773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344850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US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เชื่อมโยงไปสู่</a:t>
            </a:r>
            <a:r>
              <a:rPr lang="th-TH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คุณธรรมอัต</a:t>
            </a:r>
            <a:r>
              <a:rPr lang="th-TH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ลักษณ์ของ</a:t>
            </a:r>
            <a:r>
              <a:rPr lang="th-TH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โรงเรียน</a:t>
            </a:r>
            <a:endParaRPr lang="th-TH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ลูกศรลง 5"/>
          <p:cNvSpPr/>
          <p:nvPr/>
        </p:nvSpPr>
        <p:spPr>
          <a:xfrm>
            <a:off x="3923928" y="1077838"/>
            <a:ext cx="1224136" cy="288032"/>
          </a:xfrm>
          <a:prstGeom prst="downArrow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455167"/>
            <a:ext cx="9144000" cy="461665"/>
          </a:xfrm>
          <a:prstGeom prst="rect">
            <a:avLst/>
          </a:prstGeom>
          <a:solidFill>
            <a:srgbClr val="FDDBF7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คุณธรรมอัต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ลักษณ์ </a:t>
            </a:r>
            <a:r>
              <a:rPr lang="en-US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คุณธรรม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เป้าหมาย</a:t>
            </a:r>
            <a:r>
              <a:rPr lang="en-US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en-US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พฤติกรรม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บ่งชี้เชิง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บวก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ลูกศรลง 8"/>
          <p:cNvSpPr/>
          <p:nvPr/>
        </p:nvSpPr>
        <p:spPr>
          <a:xfrm>
            <a:off x="3995936" y="1988840"/>
            <a:ext cx="1224136" cy="288032"/>
          </a:xfrm>
          <a:prstGeom prst="downArrow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10" name="สี่เหลี่ยมผืนผ้ามุมมน 9"/>
          <p:cNvSpPr/>
          <p:nvPr/>
        </p:nvSpPr>
        <p:spPr>
          <a:xfrm>
            <a:off x="347133" y="2355454"/>
            <a:ext cx="8449734" cy="4316097"/>
          </a:xfrm>
          <a:prstGeom prst="roundRect">
            <a:avLst/>
          </a:prstGeom>
          <a:solidFill>
            <a:srgbClr val="F9DFF2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1666" y="2641295"/>
            <a:ext cx="3853939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คุณธรรมเป้าหมาย </a:t>
            </a:r>
            <a:r>
              <a:rPr lang="en-US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ความมีวินัย</a:t>
            </a:r>
            <a:endParaRPr lang="th-TH" sz="2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0585" y="3747286"/>
            <a:ext cx="3768021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พฤติกรรมบ่งชี้เชิงบวก</a:t>
            </a:r>
            <a:r>
              <a:rPr lang="en-US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/>
            </a:r>
            <a:b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นักเรียน</a:t>
            </a: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ลด ละ เลิก 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บุหรี่ 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สี่เหลี่ยมผืนผ้ามุมมน 21"/>
          <p:cNvSpPr/>
          <p:nvPr/>
        </p:nvSpPr>
        <p:spPr>
          <a:xfrm>
            <a:off x="4572000" y="3257716"/>
            <a:ext cx="4016908" cy="269594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</a:t>
            </a:r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แก้ปัญหา</a:t>
            </a:r>
            <a:endParaRPr lang="th-TH" sz="2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ebdings"/>
            </a:endParaRPr>
          </a:p>
          <a:p>
            <a:r>
              <a:rPr lang="th-TH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1. สร้าง</a:t>
            </a:r>
            <a:r>
              <a:rPr lang="th-TH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ความเข้าใจการเลือกคบ</a:t>
            </a:r>
            <a:r>
              <a:rPr lang="th-TH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เพื่อนและ</a:t>
            </a:r>
            <a:r>
              <a:rPr lang="th-TH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รู้จักการปฏิเสธ</a:t>
            </a:r>
            <a:br>
              <a:rPr lang="th-TH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2. พ่อ</a:t>
            </a:r>
            <a:r>
              <a:rPr lang="th-TH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แม่และเพื่อนต้องเอาใจใส่</a:t>
            </a:r>
            <a:br>
              <a:rPr lang="th-TH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3. นักเรียน</a:t>
            </a:r>
            <a:r>
              <a:rPr lang="th-TH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ต้องใช้เวลาว่างให้</a:t>
            </a:r>
            <a:r>
              <a:rPr lang="th-TH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เกิดประโยชน์</a:t>
            </a:r>
            <a:endParaRPr lang="th-TH" sz="2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7955" y="5429550"/>
            <a:ext cx="4056053" cy="116853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อธิบายความเชื่อมโยง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Bent Arrow 17"/>
          <p:cNvSpPr/>
          <p:nvPr/>
        </p:nvSpPr>
        <p:spPr>
          <a:xfrm rot="16200000">
            <a:off x="3170067" y="3947747"/>
            <a:ext cx="704540" cy="2002520"/>
          </a:xfrm>
          <a:prstGeom prst="bentArrow">
            <a:avLst>
              <a:gd name="adj1" fmla="val 21067"/>
              <a:gd name="adj2" fmla="val 27386"/>
              <a:gd name="adj3" fmla="val 40732"/>
              <a:gd name="adj4" fmla="val 3391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ลูกศรลง 8"/>
          <p:cNvSpPr/>
          <p:nvPr/>
        </p:nvSpPr>
        <p:spPr>
          <a:xfrm rot="10800000">
            <a:off x="2483769" y="3193278"/>
            <a:ext cx="371844" cy="451745"/>
          </a:xfrm>
          <a:prstGeom prst="downArrow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05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ลูกศรลง 5"/>
          <p:cNvSpPr/>
          <p:nvPr/>
        </p:nvSpPr>
        <p:spPr>
          <a:xfrm>
            <a:off x="4013116" y="1562988"/>
            <a:ext cx="1062940" cy="641876"/>
          </a:xfrm>
          <a:prstGeom prst="downArrow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642190" y="2376788"/>
            <a:ext cx="7837444" cy="371650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7365" y="2708920"/>
            <a:ext cx="64490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กำหนดตัวชี้วัด</a:t>
            </a:r>
            <a:endParaRPr lang="th-TH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วิธีการประเมิน (เช่น การสังเกต </a:t>
            </a:r>
            <a:r>
              <a:rPr 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การสัมภาษณ์ ฯลฯ)</a:t>
            </a:r>
            <a:endParaRPr lang="th-TH" sz="32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ebding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เครื่องมือที่ใช้ในการประเมิน </a:t>
            </a:r>
            <a:r>
              <a:rPr 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/>
            </a:r>
            <a:br>
              <a:rPr 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(เช่น แบบสังเกต ฯลฯ)</a:t>
            </a:r>
            <a:endParaRPr lang="th-TH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ebding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ช่วงเวลาประเมิน</a:t>
            </a:r>
            <a:endParaRPr lang="th-TH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1547664" y="692696"/>
            <a:ext cx="5904656" cy="737739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69539" y="766445"/>
            <a:ext cx="6192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กำหนดวิธีการวัดผลและประเมินผล</a:t>
            </a:r>
          </a:p>
        </p:txBody>
      </p:sp>
    </p:spTree>
    <p:extLst>
      <p:ext uri="{BB962C8B-B14F-4D97-AF65-F5344CB8AC3E}">
        <p14:creationId xmlns:p14="http://schemas.microsoft.com/office/powerpoint/2010/main" val="421574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มุมมน 8"/>
          <p:cNvSpPr/>
          <p:nvPr/>
        </p:nvSpPr>
        <p:spPr>
          <a:xfrm>
            <a:off x="1173566" y="1405961"/>
            <a:ext cx="6214252" cy="2000191"/>
          </a:xfrm>
          <a:prstGeom prst="roundRect">
            <a:avLst/>
          </a:prstGeom>
          <a:solidFill>
            <a:srgbClr val="FFFF99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28030" y="1651961"/>
            <a:ext cx="5443337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-</a:t>
            </a:r>
            <a:r>
              <a:rPr lang="th-TH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ชัดเจน</a:t>
            </a:r>
            <a:b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-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เข้าใจง่าย</a:t>
            </a:r>
            <a:b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-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สะท้อนกิจกรรมการเกี่ยวข้อง</a:t>
            </a:r>
            <a:endParaRPr lang="th-TH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ลูกศรลง 12"/>
          <p:cNvSpPr/>
          <p:nvPr/>
        </p:nvSpPr>
        <p:spPr>
          <a:xfrm>
            <a:off x="3737630" y="3573016"/>
            <a:ext cx="1224136" cy="288032"/>
          </a:xfrm>
          <a:prstGeom prst="downArrow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สี่เหลี่ยมผืนผ้ามุมมน 13"/>
          <p:cNvSpPr/>
          <p:nvPr/>
        </p:nvSpPr>
        <p:spPr>
          <a:xfrm>
            <a:off x="323528" y="4090788"/>
            <a:ext cx="8640960" cy="236254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27289" y="4149080"/>
            <a:ext cx="4853323" cy="52322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ตัวอย่างชื่อโครงงานคุณธรรม</a:t>
            </a:r>
            <a:endParaRPr lang="th-TH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>
            <a:off x="2137042" y="290602"/>
            <a:ext cx="4752528" cy="737739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66949" y="305472"/>
            <a:ext cx="4904418" cy="52322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ตั้งชื่อโครงงานคุณธรรม</a:t>
            </a:r>
            <a:endParaRPr lang="th-TH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ลูกศรลง 15"/>
          <p:cNvSpPr/>
          <p:nvPr/>
        </p:nvSpPr>
        <p:spPr>
          <a:xfrm>
            <a:off x="3668624" y="1083216"/>
            <a:ext cx="1224136" cy="288032"/>
          </a:xfrm>
          <a:prstGeom prst="downArrow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4797152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ลด ละ เลิก บุหรี่</a:t>
            </a:r>
            <a:r>
              <a:rPr lang="en-US" sz="24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-</a:t>
            </a:r>
            <a:r>
              <a:rPr lang="th-TH" sz="24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เมรัย สานสายใยเทิดไท้องค์ราชัน</a:t>
            </a:r>
            <a:br>
              <a:rPr lang="th-TH" sz="24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24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วัยซนกลับใจ  ใส่ใจการเรียน</a:t>
            </a:r>
            <a:br>
              <a:rPr lang="th-TH" sz="24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</a:br>
            <a:r>
              <a:rPr lang="th-TH" sz="24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ขยะสร้างวินัย  / สำนึกดี</a:t>
            </a:r>
            <a:r>
              <a:rPr lang="th-TH" sz="2400" b="1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ebdings"/>
              </a:rPr>
              <a:t>ไม่มีขยะ</a:t>
            </a:r>
            <a:endParaRPr lang="th-TH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88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611560" y="214290"/>
            <a:ext cx="7992888" cy="785818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คุณธรรมและจริยธรรม...ต่างกันอย่างไร ?</a:t>
            </a:r>
            <a:endParaRPr lang="th-TH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รูปภาพ 4" descr="ภาพคุณธรรม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458509"/>
            <a:ext cx="2731008" cy="2127504"/>
          </a:xfrm>
          <a:prstGeom prst="rect">
            <a:avLst/>
          </a:prstGeom>
        </p:spPr>
      </p:pic>
      <p:sp>
        <p:nvSpPr>
          <p:cNvPr id="6" name="คำบรรยายภาพแบบเมฆ 5"/>
          <p:cNvSpPr/>
          <p:nvPr/>
        </p:nvSpPr>
        <p:spPr>
          <a:xfrm>
            <a:off x="3126990" y="2388860"/>
            <a:ext cx="3641137" cy="1283896"/>
          </a:xfrm>
          <a:prstGeom prst="cloudCallout">
            <a:avLst>
              <a:gd name="adj1" fmla="val -64913"/>
              <a:gd name="adj2" fmla="val -17912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นักเรียน</a:t>
            </a:r>
            <a:r>
              <a:rPr lang="th-TH" sz="2400" b="1" u="sng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เข้าแถวเป็น</a:t>
            </a:r>
            <a:r>
              <a:rPr lang="th-TH" sz="2400" b="1" u="sng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ระเบียบ</a:t>
            </a:r>
            <a:endParaRPr lang="th-TH" sz="2400" b="1" u="sng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คำบรรยายภาพแบบเมฆ 9"/>
          <p:cNvSpPr/>
          <p:nvPr/>
        </p:nvSpPr>
        <p:spPr>
          <a:xfrm>
            <a:off x="3179244" y="1313139"/>
            <a:ext cx="2857520" cy="1000132"/>
          </a:xfrm>
          <a:prstGeom prst="cloudCallout">
            <a:avLst>
              <a:gd name="adj1" fmla="val -56329"/>
              <a:gd name="adj2" fmla="val 74768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ความมีวินัย</a:t>
            </a:r>
          </a:p>
        </p:txBody>
      </p:sp>
      <p:pic>
        <p:nvPicPr>
          <p:cNvPr id="12" name="รูปภาพ 11" descr="ภาพคุณธรรม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3938763"/>
            <a:ext cx="3404894" cy="2621767"/>
          </a:xfrm>
          <a:prstGeom prst="rect">
            <a:avLst/>
          </a:prstGeom>
        </p:spPr>
      </p:pic>
      <p:sp>
        <p:nvSpPr>
          <p:cNvPr id="13" name="คำบรรยายภาพแบบเมฆ 12"/>
          <p:cNvSpPr/>
          <p:nvPr/>
        </p:nvSpPr>
        <p:spPr>
          <a:xfrm>
            <a:off x="2069039" y="5381638"/>
            <a:ext cx="3255499" cy="1143008"/>
          </a:xfrm>
          <a:prstGeom prst="cloudCallout">
            <a:avLst>
              <a:gd name="adj1" fmla="val 64916"/>
              <a:gd name="adj2" fmla="val -21369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นักเรียน</a:t>
            </a:r>
            <a:br>
              <a:rPr lang="th-TH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b="1" u="sng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ล้าง</a:t>
            </a:r>
            <a:r>
              <a:rPr lang="th-TH" sz="2400" b="1" u="sng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ชาม</a:t>
            </a:r>
            <a:r>
              <a:rPr lang="th-TH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ทุก</a:t>
            </a:r>
            <a:r>
              <a:rPr lang="th-TH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</a:t>
            </a:r>
            <a:endParaRPr lang="th-TH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คำบรรยายภาพแบบเมฆ 14"/>
          <p:cNvSpPr/>
          <p:nvPr/>
        </p:nvSpPr>
        <p:spPr>
          <a:xfrm>
            <a:off x="1763186" y="4249514"/>
            <a:ext cx="3666070" cy="1000132"/>
          </a:xfrm>
          <a:prstGeom prst="cloudCallout">
            <a:avLst>
              <a:gd name="adj1" fmla="val 59432"/>
              <a:gd name="adj2" fmla="val -17872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ความขยัน 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b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ความรับผิดชอบ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คำบรรยายภาพแบบสี่เหลี่ยมมุมมน 16"/>
          <p:cNvSpPr/>
          <p:nvPr/>
        </p:nvSpPr>
        <p:spPr>
          <a:xfrm>
            <a:off x="6588628" y="1381597"/>
            <a:ext cx="2286016" cy="642942"/>
          </a:xfrm>
          <a:prstGeom prst="wedgeRoundRectCallout">
            <a:avLst>
              <a:gd name="adj1" fmla="val -67038"/>
              <a:gd name="adj2" fmla="val -14012"/>
              <a:gd name="adj3" fmla="val 16667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</a:t>
            </a:r>
          </a:p>
        </p:txBody>
      </p:sp>
      <p:sp>
        <p:nvSpPr>
          <p:cNvPr id="18" name="คำบรรยายภาพแบบสี่เหลี่ยมมุมมน 17"/>
          <p:cNvSpPr/>
          <p:nvPr/>
        </p:nvSpPr>
        <p:spPr>
          <a:xfrm>
            <a:off x="7036405" y="2698984"/>
            <a:ext cx="1928826" cy="571504"/>
          </a:xfrm>
          <a:prstGeom prst="wedgeRoundRectCallout">
            <a:avLst>
              <a:gd name="adj1" fmla="val -60972"/>
              <a:gd name="adj2" fmla="val -12814"/>
              <a:gd name="adj3" fmla="val 16667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จริยธรรม</a:t>
            </a:r>
          </a:p>
        </p:txBody>
      </p:sp>
      <p:sp>
        <p:nvSpPr>
          <p:cNvPr id="19" name="คำบรรยายภาพแบบสี่เหลี่ยมมุมมน 18"/>
          <p:cNvSpPr/>
          <p:nvPr/>
        </p:nvSpPr>
        <p:spPr>
          <a:xfrm>
            <a:off x="129232" y="3938763"/>
            <a:ext cx="1706464" cy="642942"/>
          </a:xfrm>
          <a:prstGeom prst="wedgeRoundRectCallout">
            <a:avLst>
              <a:gd name="adj1" fmla="val 66076"/>
              <a:gd name="adj2" fmla="val 31873"/>
              <a:gd name="adj3" fmla="val 16667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</a:t>
            </a:r>
          </a:p>
        </p:txBody>
      </p:sp>
      <p:sp>
        <p:nvSpPr>
          <p:cNvPr id="20" name="คำบรรยายภาพแบบสี่เหลี่ยมมุมมน 19"/>
          <p:cNvSpPr/>
          <p:nvPr/>
        </p:nvSpPr>
        <p:spPr>
          <a:xfrm>
            <a:off x="35496" y="5517232"/>
            <a:ext cx="1928826" cy="571504"/>
          </a:xfrm>
          <a:prstGeom prst="wedgeRoundRectCallout">
            <a:avLst>
              <a:gd name="adj1" fmla="val 62305"/>
              <a:gd name="adj2" fmla="val -17897"/>
              <a:gd name="adj3" fmla="val 16667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จริยธรรม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575" y="4008374"/>
            <a:ext cx="3377774" cy="2265333"/>
          </a:xfrm>
          <a:prstGeom prst="rect">
            <a:avLst/>
          </a:prstGeom>
        </p:spPr>
      </p:pic>
      <p:sp>
        <p:nvSpPr>
          <p:cNvPr id="10" name="คำบรรยายภาพแบบสี่เหลี่ยมมุมมน 9"/>
          <p:cNvSpPr/>
          <p:nvPr/>
        </p:nvSpPr>
        <p:spPr>
          <a:xfrm>
            <a:off x="7312173" y="163209"/>
            <a:ext cx="1656184" cy="642942"/>
          </a:xfrm>
          <a:prstGeom prst="wedgeRoundRectCallout">
            <a:avLst>
              <a:gd name="adj1" fmla="val -71528"/>
              <a:gd name="adj2" fmla="val 41609"/>
              <a:gd name="adj3" fmla="val 16667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</a:t>
            </a:r>
          </a:p>
        </p:txBody>
      </p:sp>
      <p:sp>
        <p:nvSpPr>
          <p:cNvPr id="12" name="คำบรรยายภาพแบบเมฆ 11"/>
          <p:cNvSpPr/>
          <p:nvPr/>
        </p:nvSpPr>
        <p:spPr>
          <a:xfrm>
            <a:off x="4283969" y="2237352"/>
            <a:ext cx="4495688" cy="1479226"/>
          </a:xfrm>
          <a:prstGeom prst="cloudCallout">
            <a:avLst>
              <a:gd name="adj1" fmla="val -57000"/>
              <a:gd name="adj2" fmla="val -27405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68623" y="2364123"/>
            <a:ext cx="39263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นักเรียนช่วยกันทำ</a:t>
            </a:r>
            <a:r>
              <a:rPr lang="th-TH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ความสะอาด</a:t>
            </a:r>
            <a:r>
              <a:rPr lang="th-TH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โรงเรียนหรือสาธารณประโยชน์</a:t>
            </a:r>
            <a:endParaRPr lang="th-TH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คำบรรยายภาพแบบสี่เหลี่ยมมุมมน 13"/>
          <p:cNvSpPr/>
          <p:nvPr/>
        </p:nvSpPr>
        <p:spPr>
          <a:xfrm>
            <a:off x="6967462" y="1530007"/>
            <a:ext cx="1928826" cy="571504"/>
          </a:xfrm>
          <a:prstGeom prst="wedgeRoundRectCallout">
            <a:avLst>
              <a:gd name="adj1" fmla="val -58721"/>
              <a:gd name="adj2" fmla="val 54300"/>
              <a:gd name="adj3" fmla="val 16667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จริยธรรม</a:t>
            </a:r>
          </a:p>
        </p:txBody>
      </p:sp>
      <p:pic>
        <p:nvPicPr>
          <p:cNvPr id="16" name="รูปภาพ 15" descr="ภาพคุณธรรม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708" y="686536"/>
            <a:ext cx="3442206" cy="2258445"/>
          </a:xfrm>
          <a:prstGeom prst="rect">
            <a:avLst/>
          </a:prstGeom>
        </p:spPr>
      </p:pic>
      <p:sp>
        <p:nvSpPr>
          <p:cNvPr id="19" name="คำบรรยายภาพแบบเมฆ 18"/>
          <p:cNvSpPr/>
          <p:nvPr/>
        </p:nvSpPr>
        <p:spPr>
          <a:xfrm>
            <a:off x="2425229" y="3977542"/>
            <a:ext cx="2886979" cy="1154341"/>
          </a:xfrm>
          <a:prstGeom prst="cloudCallout">
            <a:avLst>
              <a:gd name="adj1" fmla="val 79029"/>
              <a:gd name="adj2" fmla="val 59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ความเมตตา</a:t>
            </a:r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กรุณา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คำบรรยายภาพแบบเมฆ 20"/>
          <p:cNvSpPr/>
          <p:nvPr/>
        </p:nvSpPr>
        <p:spPr>
          <a:xfrm>
            <a:off x="2234811" y="5392847"/>
            <a:ext cx="3267813" cy="1224136"/>
          </a:xfrm>
          <a:prstGeom prst="cloudCallout">
            <a:avLst>
              <a:gd name="adj1" fmla="val 65019"/>
              <a:gd name="adj2" fmla="val -3068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นักเรียนพายายข้ามถนน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คำบรรยายภาพแบบสี่เหลี่ยมมุมมน 22"/>
          <p:cNvSpPr/>
          <p:nvPr/>
        </p:nvSpPr>
        <p:spPr>
          <a:xfrm>
            <a:off x="206258" y="4005064"/>
            <a:ext cx="1656184" cy="642942"/>
          </a:xfrm>
          <a:prstGeom prst="wedgeRoundRectCallout">
            <a:avLst>
              <a:gd name="adj1" fmla="val 77282"/>
              <a:gd name="adj2" fmla="val 28840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</a:t>
            </a:r>
          </a:p>
        </p:txBody>
      </p:sp>
      <p:sp>
        <p:nvSpPr>
          <p:cNvPr id="24" name="คำบรรยายภาพแบบสี่เหลี่ยมมุมมน 23"/>
          <p:cNvSpPr/>
          <p:nvPr/>
        </p:nvSpPr>
        <p:spPr>
          <a:xfrm>
            <a:off x="177123" y="5392847"/>
            <a:ext cx="1928826" cy="571504"/>
          </a:xfrm>
          <a:prstGeom prst="wedgeRoundRectCallout">
            <a:avLst>
              <a:gd name="adj1" fmla="val 57219"/>
              <a:gd name="adj2" fmla="val 67388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จริยธรรม</a:t>
            </a:r>
          </a:p>
        </p:txBody>
      </p:sp>
      <p:sp>
        <p:nvSpPr>
          <p:cNvPr id="8" name="คำบรรยายภาพแบบเมฆ 7"/>
          <p:cNvSpPr/>
          <p:nvPr/>
        </p:nvSpPr>
        <p:spPr>
          <a:xfrm>
            <a:off x="3635896" y="774970"/>
            <a:ext cx="3788833" cy="1052736"/>
          </a:xfrm>
          <a:prstGeom prst="cloudCallout">
            <a:avLst>
              <a:gd name="adj1" fmla="val -57821"/>
              <a:gd name="adj2" fmla="val 30684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89229" y="929581"/>
            <a:ext cx="3428794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ความรับผิดชอบ/ </a:t>
            </a:r>
            <a:endParaRPr lang="en-US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จิตอาสา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92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14" grpId="0" animBg="1"/>
      <p:bldP spid="19" grpId="0" animBg="1"/>
      <p:bldP spid="21" grpId="0" animBg="1"/>
      <p:bldP spid="23" grpId="0" animBg="1"/>
      <p:bldP spid="24" grpId="0" animBg="1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มุมมน 3"/>
          <p:cNvSpPr/>
          <p:nvPr/>
        </p:nvSpPr>
        <p:spPr>
          <a:xfrm>
            <a:off x="1154253" y="462506"/>
            <a:ext cx="2024509" cy="785818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คุณธรรม</a:t>
            </a:r>
            <a:endParaRPr lang="th-TH" sz="3200" b="1" u="sng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ลูกศรลง 13"/>
          <p:cNvSpPr/>
          <p:nvPr/>
        </p:nvSpPr>
        <p:spPr>
          <a:xfrm>
            <a:off x="1620324" y="3316523"/>
            <a:ext cx="928833" cy="616533"/>
          </a:xfrm>
          <a:prstGeom prst="down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16634" y="4794553"/>
            <a:ext cx="399187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2060"/>
                </a:solidFill>
              </a:rPr>
              <a:t/>
            </a:r>
            <a:br>
              <a:rPr lang="th-TH" sz="3200" b="1" dirty="0" smtClean="0">
                <a:solidFill>
                  <a:srgbClr val="002060"/>
                </a:solidFill>
              </a:rPr>
            </a:br>
            <a:r>
              <a:rPr lang="th-TH" sz="3200" dirty="0" smtClean="0">
                <a:solidFill>
                  <a:schemeClr val="accent1"/>
                </a:solidFill>
              </a:rPr>
              <a:t/>
            </a:r>
            <a:br>
              <a:rPr lang="th-TH" sz="3200" dirty="0" smtClean="0">
                <a:solidFill>
                  <a:schemeClr val="accent1"/>
                </a:solidFill>
              </a:rPr>
            </a:br>
            <a:endParaRPr lang="th-TH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127181"/>
              </p:ext>
            </p:extLst>
          </p:nvPr>
        </p:nvGraphicFramePr>
        <p:xfrm>
          <a:off x="4370680" y="4054552"/>
          <a:ext cx="4464494" cy="2326776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64494"/>
              </a:tblGrid>
              <a:tr h="58169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นักเรียนเข้าแถวเป็นระเบียบ</a:t>
                      </a:r>
                      <a:endParaRPr lang="en-US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58169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นักเรียนล้างชามทุกวัน </a:t>
                      </a:r>
                      <a:endParaRPr lang="en-US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58169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นักเรียนช่วยกันทำความสะอาด</a:t>
                      </a:r>
                      <a:endParaRPr lang="en-US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5816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นักเรียนจูงคนชราข้ามถนน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704513"/>
              </p:ext>
            </p:extLst>
          </p:nvPr>
        </p:nvGraphicFramePr>
        <p:xfrm>
          <a:off x="179512" y="4164672"/>
          <a:ext cx="3384376" cy="20726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3843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ความมีวินัย </a:t>
                      </a:r>
                      <a:endParaRPr lang="en-US" sz="2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ความรับผิดชอบ</a:t>
                      </a:r>
                      <a:endParaRPr lang="en-US" sz="2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จิตอาสา</a:t>
                      </a:r>
                      <a:endParaRPr lang="en-US" sz="2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ความเมตตากรุณา</a:t>
                      </a:r>
                      <a:endParaRPr lang="th-TH" sz="28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3650599" y="4365104"/>
            <a:ext cx="648072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650599" y="4947828"/>
            <a:ext cx="648072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650599" y="5523892"/>
            <a:ext cx="648072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650599" y="6021288"/>
            <a:ext cx="648072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สี่เหลี่ยมมุมมน 3"/>
          <p:cNvSpPr/>
          <p:nvPr/>
        </p:nvSpPr>
        <p:spPr>
          <a:xfrm>
            <a:off x="5690758" y="476008"/>
            <a:ext cx="2024509" cy="785818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จริยธรรม</a:t>
            </a:r>
            <a:endParaRPr lang="th-TH" sz="3200" b="1" u="sng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79513" y="1736997"/>
            <a:ext cx="3810457" cy="1547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65075" y="2060848"/>
            <a:ext cx="36588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ความดี ความถูกต้อง </a:t>
            </a:r>
            <a:b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ที่ปลูกฝังขึ้นในจิตใจ </a:t>
            </a:r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ลูกศรลง 13"/>
          <p:cNvSpPr/>
          <p:nvPr/>
        </p:nvSpPr>
        <p:spPr>
          <a:xfrm>
            <a:off x="1702092" y="1248324"/>
            <a:ext cx="928833" cy="452484"/>
          </a:xfrm>
          <a:prstGeom prst="down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4139953" y="1736793"/>
            <a:ext cx="4810982" cy="154819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25515" y="1772816"/>
            <a:ext cx="481098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พฤติกรรมที่แสดงออกเชิงบวก ปฏิบัติจนเป็น</a:t>
            </a:r>
            <a:r>
              <a:rPr lang="th-TH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นิสัย เป็นสิ่ง</a:t>
            </a:r>
            <a:r>
              <a:rPr lang="th-TH" sz="2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ที่ผู้อื่นและสังคมยอมรับ</a:t>
            </a:r>
            <a:endParaRPr lang="th-TH" sz="2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ลูกศรลง 13"/>
          <p:cNvSpPr/>
          <p:nvPr/>
        </p:nvSpPr>
        <p:spPr>
          <a:xfrm>
            <a:off x="6176172" y="1270694"/>
            <a:ext cx="991257" cy="430113"/>
          </a:xfrm>
          <a:prstGeom prst="down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ลูกศรลง 13"/>
          <p:cNvSpPr/>
          <p:nvPr/>
        </p:nvSpPr>
        <p:spPr>
          <a:xfrm>
            <a:off x="6166589" y="3316523"/>
            <a:ext cx="928833" cy="616533"/>
          </a:xfrm>
          <a:prstGeom prst="down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11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/>
      <p:bldP spid="13" grpId="0" animBg="1"/>
      <p:bldP spid="30" grpId="0"/>
      <p:bldP spid="31" grpId="0" animBg="1"/>
      <p:bldP spid="32" grpId="0" animBg="1"/>
      <p:bldP spid="33" grpId="0"/>
      <p:bldP spid="34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90872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ใบงานที่ 1 ทดสอบความเข้าใจคุณธรรมจริยธรรม</a:t>
            </a:r>
            <a:endParaRPr lang="th-TH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95" y="908720"/>
            <a:ext cx="6335009" cy="583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90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63970" y="1844824"/>
            <a:ext cx="5388350" cy="4733445"/>
            <a:chOff x="0" y="-1"/>
            <a:chExt cx="5575232" cy="4897522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2162175" y="-1"/>
              <a:ext cx="1240754" cy="1459610"/>
              <a:chOff x="6594" y="2710"/>
              <a:chExt cx="3525" cy="2465"/>
            </a:xfrm>
          </p:grpSpPr>
          <p:sp>
            <p:nvSpPr>
              <p:cNvPr id="57" name="Oval 56"/>
              <p:cNvSpPr>
                <a:spLocks noChangeArrowheads="1"/>
              </p:cNvSpPr>
              <p:nvPr/>
            </p:nvSpPr>
            <p:spPr bwMode="auto">
              <a:xfrm>
                <a:off x="6598" y="2710"/>
                <a:ext cx="3482" cy="971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cxnSp>
            <p:nvCxnSpPr>
              <p:cNvPr id="58" name="AutoShape 19"/>
              <p:cNvCxnSpPr>
                <a:cxnSpLocks noChangeShapeType="1"/>
              </p:cNvCxnSpPr>
              <p:nvPr/>
            </p:nvCxnSpPr>
            <p:spPr bwMode="auto">
              <a:xfrm>
                <a:off x="10118" y="3266"/>
                <a:ext cx="1" cy="190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9" name="AutoShape 20"/>
              <p:cNvCxnSpPr>
                <a:cxnSpLocks noChangeShapeType="1"/>
              </p:cNvCxnSpPr>
              <p:nvPr/>
            </p:nvCxnSpPr>
            <p:spPr bwMode="auto">
              <a:xfrm>
                <a:off x="6594" y="5175"/>
                <a:ext cx="352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0" name="AutoShape 21"/>
              <p:cNvCxnSpPr>
                <a:cxnSpLocks noChangeShapeType="1"/>
              </p:cNvCxnSpPr>
              <p:nvPr/>
            </p:nvCxnSpPr>
            <p:spPr bwMode="auto">
              <a:xfrm>
                <a:off x="6734" y="4558"/>
                <a:ext cx="338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" name="AutoShape 22"/>
              <p:cNvCxnSpPr>
                <a:cxnSpLocks noChangeShapeType="1"/>
              </p:cNvCxnSpPr>
              <p:nvPr/>
            </p:nvCxnSpPr>
            <p:spPr bwMode="auto">
              <a:xfrm>
                <a:off x="6599" y="3958"/>
                <a:ext cx="348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0" y="228600"/>
              <a:ext cx="1269933" cy="1400353"/>
              <a:chOff x="494" y="3266"/>
              <a:chExt cx="3612" cy="2364"/>
            </a:xfrm>
          </p:grpSpPr>
          <p:sp>
            <p:nvSpPr>
              <p:cNvPr id="52" name="Oval 51"/>
              <p:cNvSpPr>
                <a:spLocks noChangeArrowheads="1"/>
              </p:cNvSpPr>
              <p:nvPr/>
            </p:nvSpPr>
            <p:spPr bwMode="auto">
              <a:xfrm>
                <a:off x="494" y="3266"/>
                <a:ext cx="3288" cy="967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cxnSp>
            <p:nvCxnSpPr>
              <p:cNvPr id="53" name="AutoShape 25"/>
              <p:cNvCxnSpPr>
                <a:cxnSpLocks noChangeShapeType="1"/>
              </p:cNvCxnSpPr>
              <p:nvPr/>
            </p:nvCxnSpPr>
            <p:spPr bwMode="auto">
              <a:xfrm>
                <a:off x="494" y="3815"/>
                <a:ext cx="1" cy="181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4" name="AutoShape 26"/>
              <p:cNvCxnSpPr>
                <a:cxnSpLocks noChangeShapeType="1"/>
              </p:cNvCxnSpPr>
              <p:nvPr/>
            </p:nvCxnSpPr>
            <p:spPr bwMode="auto">
              <a:xfrm>
                <a:off x="494" y="563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5" name="AutoShape 27"/>
              <p:cNvCxnSpPr>
                <a:cxnSpLocks noChangeShapeType="1"/>
              </p:cNvCxnSpPr>
              <p:nvPr/>
            </p:nvCxnSpPr>
            <p:spPr bwMode="auto">
              <a:xfrm>
                <a:off x="494" y="5175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AutoShape 28"/>
              <p:cNvCxnSpPr>
                <a:cxnSpLocks noChangeShapeType="1"/>
              </p:cNvCxnSpPr>
              <p:nvPr/>
            </p:nvCxnSpPr>
            <p:spPr bwMode="auto">
              <a:xfrm>
                <a:off x="495" y="469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0" y="1762122"/>
              <a:ext cx="1269932" cy="1449474"/>
              <a:chOff x="494" y="5862"/>
              <a:chExt cx="3611" cy="2448"/>
            </a:xfrm>
          </p:grpSpPr>
          <p:sp>
            <p:nvSpPr>
              <p:cNvPr id="47" name="Oval 46"/>
              <p:cNvSpPr>
                <a:spLocks noChangeArrowheads="1"/>
              </p:cNvSpPr>
              <p:nvPr/>
            </p:nvSpPr>
            <p:spPr bwMode="auto">
              <a:xfrm>
                <a:off x="516" y="5862"/>
                <a:ext cx="3288" cy="967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cxnSp>
            <p:nvCxnSpPr>
              <p:cNvPr id="48" name="AutoShape 31"/>
              <p:cNvCxnSpPr>
                <a:cxnSpLocks noChangeShapeType="1"/>
              </p:cNvCxnSpPr>
              <p:nvPr/>
            </p:nvCxnSpPr>
            <p:spPr bwMode="auto">
              <a:xfrm>
                <a:off x="495" y="6336"/>
                <a:ext cx="0" cy="197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9" name="AutoShape 32"/>
              <p:cNvCxnSpPr>
                <a:cxnSpLocks noChangeShapeType="1"/>
              </p:cNvCxnSpPr>
              <p:nvPr/>
            </p:nvCxnSpPr>
            <p:spPr bwMode="auto">
              <a:xfrm>
                <a:off x="494" y="831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0" name="AutoShape 33"/>
              <p:cNvCxnSpPr>
                <a:cxnSpLocks noChangeShapeType="1"/>
              </p:cNvCxnSpPr>
              <p:nvPr/>
            </p:nvCxnSpPr>
            <p:spPr bwMode="auto">
              <a:xfrm>
                <a:off x="494" y="7737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" name="AutoShape 34"/>
              <p:cNvCxnSpPr>
                <a:cxnSpLocks noChangeShapeType="1"/>
              </p:cNvCxnSpPr>
              <p:nvPr/>
            </p:nvCxnSpPr>
            <p:spPr bwMode="auto">
              <a:xfrm>
                <a:off x="494" y="726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8" name="AutoShape 41"/>
            <p:cNvCxnSpPr>
              <a:cxnSpLocks noChangeShapeType="1"/>
            </p:cNvCxnSpPr>
            <p:nvPr/>
          </p:nvCxnSpPr>
          <p:spPr bwMode="auto">
            <a:xfrm flipH="1" flipV="1">
              <a:off x="1152525" y="638175"/>
              <a:ext cx="928410" cy="1358249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AutoShape 42"/>
            <p:cNvCxnSpPr>
              <a:cxnSpLocks noChangeShapeType="1"/>
            </p:cNvCxnSpPr>
            <p:nvPr/>
          </p:nvCxnSpPr>
          <p:spPr bwMode="auto">
            <a:xfrm flipH="1" flipV="1">
              <a:off x="2162175" y="428625"/>
              <a:ext cx="0" cy="1553176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AutoShape 44"/>
            <p:cNvCxnSpPr>
              <a:cxnSpLocks noChangeShapeType="1"/>
            </p:cNvCxnSpPr>
            <p:nvPr/>
          </p:nvCxnSpPr>
          <p:spPr bwMode="auto">
            <a:xfrm flipV="1">
              <a:off x="3457575" y="323850"/>
              <a:ext cx="843527" cy="167169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AutoShape 16"/>
            <p:cNvSpPr>
              <a:spLocks noChangeArrowheads="1"/>
            </p:cNvSpPr>
            <p:nvPr/>
          </p:nvSpPr>
          <p:spPr bwMode="auto">
            <a:xfrm>
              <a:off x="1828800" y="2000250"/>
              <a:ext cx="1935072" cy="77970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grpSp>
          <p:nvGrpSpPr>
            <p:cNvPr id="12" name="Group 11"/>
            <p:cNvGrpSpPr>
              <a:grpSpLocks/>
            </p:cNvGrpSpPr>
            <p:nvPr/>
          </p:nvGrpSpPr>
          <p:grpSpPr bwMode="auto">
            <a:xfrm>
              <a:off x="4305300" y="66672"/>
              <a:ext cx="1269932" cy="1449474"/>
              <a:chOff x="494" y="5862"/>
              <a:chExt cx="3611" cy="2448"/>
            </a:xfrm>
          </p:grpSpPr>
          <p:sp>
            <p:nvSpPr>
              <p:cNvPr id="42" name="Oval 41"/>
              <p:cNvSpPr>
                <a:spLocks noChangeArrowheads="1"/>
              </p:cNvSpPr>
              <p:nvPr/>
            </p:nvSpPr>
            <p:spPr bwMode="auto">
              <a:xfrm>
                <a:off x="516" y="5862"/>
                <a:ext cx="3288" cy="967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cxnSp>
            <p:nvCxnSpPr>
              <p:cNvPr id="43" name="AutoShape 54"/>
              <p:cNvCxnSpPr>
                <a:cxnSpLocks noChangeShapeType="1"/>
              </p:cNvCxnSpPr>
              <p:nvPr/>
            </p:nvCxnSpPr>
            <p:spPr bwMode="auto">
              <a:xfrm>
                <a:off x="495" y="6336"/>
                <a:ext cx="0" cy="197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AutoShape 55"/>
              <p:cNvCxnSpPr>
                <a:cxnSpLocks noChangeShapeType="1"/>
              </p:cNvCxnSpPr>
              <p:nvPr/>
            </p:nvCxnSpPr>
            <p:spPr bwMode="auto">
              <a:xfrm>
                <a:off x="494" y="831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5" name="AutoShape 56"/>
              <p:cNvCxnSpPr>
                <a:cxnSpLocks noChangeShapeType="1"/>
              </p:cNvCxnSpPr>
              <p:nvPr/>
            </p:nvCxnSpPr>
            <p:spPr bwMode="auto">
              <a:xfrm>
                <a:off x="494" y="7737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" name="AutoShape 57"/>
              <p:cNvCxnSpPr>
                <a:cxnSpLocks noChangeShapeType="1"/>
              </p:cNvCxnSpPr>
              <p:nvPr/>
            </p:nvCxnSpPr>
            <p:spPr bwMode="auto">
              <a:xfrm>
                <a:off x="494" y="726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4305300" y="1714497"/>
              <a:ext cx="1269932" cy="1449474"/>
              <a:chOff x="494" y="5862"/>
              <a:chExt cx="3611" cy="2448"/>
            </a:xfrm>
          </p:grpSpPr>
          <p:sp>
            <p:nvSpPr>
              <p:cNvPr id="37" name="Oval 36"/>
              <p:cNvSpPr>
                <a:spLocks noChangeArrowheads="1"/>
              </p:cNvSpPr>
              <p:nvPr/>
            </p:nvSpPr>
            <p:spPr bwMode="auto">
              <a:xfrm>
                <a:off x="516" y="5862"/>
                <a:ext cx="3288" cy="967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cxnSp>
            <p:nvCxnSpPr>
              <p:cNvPr id="38" name="AutoShape 60"/>
              <p:cNvCxnSpPr>
                <a:cxnSpLocks noChangeShapeType="1"/>
              </p:cNvCxnSpPr>
              <p:nvPr/>
            </p:nvCxnSpPr>
            <p:spPr bwMode="auto">
              <a:xfrm>
                <a:off x="495" y="6336"/>
                <a:ext cx="0" cy="197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9" name="AutoShape 61"/>
              <p:cNvCxnSpPr>
                <a:cxnSpLocks noChangeShapeType="1"/>
              </p:cNvCxnSpPr>
              <p:nvPr/>
            </p:nvCxnSpPr>
            <p:spPr bwMode="auto">
              <a:xfrm>
                <a:off x="494" y="831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AutoShape 62"/>
              <p:cNvCxnSpPr>
                <a:cxnSpLocks noChangeShapeType="1"/>
              </p:cNvCxnSpPr>
              <p:nvPr/>
            </p:nvCxnSpPr>
            <p:spPr bwMode="auto">
              <a:xfrm>
                <a:off x="494" y="7737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1" name="AutoShape 63"/>
              <p:cNvCxnSpPr>
                <a:cxnSpLocks noChangeShapeType="1"/>
              </p:cNvCxnSpPr>
              <p:nvPr/>
            </p:nvCxnSpPr>
            <p:spPr bwMode="auto">
              <a:xfrm>
                <a:off x="494" y="726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4" name="AutoShape 70"/>
            <p:cNvCxnSpPr>
              <a:cxnSpLocks noChangeShapeType="1"/>
            </p:cNvCxnSpPr>
            <p:nvPr/>
          </p:nvCxnSpPr>
          <p:spPr bwMode="auto">
            <a:xfrm flipH="1" flipV="1">
              <a:off x="1200150" y="2095500"/>
              <a:ext cx="629329" cy="244828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72"/>
            <p:cNvCxnSpPr>
              <a:cxnSpLocks noChangeShapeType="1"/>
            </p:cNvCxnSpPr>
            <p:nvPr/>
          </p:nvCxnSpPr>
          <p:spPr bwMode="auto">
            <a:xfrm flipV="1">
              <a:off x="3762375" y="2047875"/>
              <a:ext cx="574288" cy="245608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AutoShape 45"/>
            <p:cNvCxnSpPr>
              <a:cxnSpLocks noChangeShapeType="1"/>
            </p:cNvCxnSpPr>
            <p:nvPr/>
          </p:nvCxnSpPr>
          <p:spPr bwMode="auto">
            <a:xfrm>
              <a:off x="2800350" y="2819400"/>
              <a:ext cx="663" cy="228454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7" name="Group 16"/>
            <p:cNvGrpSpPr>
              <a:grpSpLocks/>
            </p:cNvGrpSpPr>
            <p:nvPr/>
          </p:nvGrpSpPr>
          <p:grpSpPr bwMode="auto">
            <a:xfrm>
              <a:off x="2200275" y="3105150"/>
              <a:ext cx="1406541" cy="1738746"/>
              <a:chOff x="6748" y="7737"/>
              <a:chExt cx="3999" cy="2937"/>
            </a:xfrm>
          </p:grpSpPr>
          <p:sp>
            <p:nvSpPr>
              <p:cNvPr id="32" name="Oval 31"/>
              <p:cNvSpPr>
                <a:spLocks noChangeArrowheads="1"/>
              </p:cNvSpPr>
              <p:nvPr/>
            </p:nvSpPr>
            <p:spPr bwMode="auto">
              <a:xfrm>
                <a:off x="6748" y="7737"/>
                <a:ext cx="3482" cy="971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cxnSp>
            <p:nvCxnSpPr>
              <p:cNvPr id="33" name="AutoShape 37"/>
              <p:cNvCxnSpPr>
                <a:cxnSpLocks noChangeShapeType="1"/>
              </p:cNvCxnSpPr>
              <p:nvPr/>
            </p:nvCxnSpPr>
            <p:spPr bwMode="auto">
              <a:xfrm>
                <a:off x="6749" y="8205"/>
                <a:ext cx="1" cy="246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" name="AutoShape 38"/>
              <p:cNvCxnSpPr>
                <a:cxnSpLocks noChangeShapeType="1"/>
              </p:cNvCxnSpPr>
              <p:nvPr/>
            </p:nvCxnSpPr>
            <p:spPr bwMode="auto">
              <a:xfrm>
                <a:off x="6750" y="10674"/>
                <a:ext cx="3997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AutoShape 39"/>
              <p:cNvCxnSpPr>
                <a:cxnSpLocks noChangeShapeType="1"/>
              </p:cNvCxnSpPr>
              <p:nvPr/>
            </p:nvCxnSpPr>
            <p:spPr bwMode="auto">
              <a:xfrm>
                <a:off x="6750" y="10005"/>
                <a:ext cx="3997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6" name="AutoShape 40"/>
              <p:cNvCxnSpPr>
                <a:cxnSpLocks noChangeShapeType="1"/>
              </p:cNvCxnSpPr>
              <p:nvPr/>
            </p:nvCxnSpPr>
            <p:spPr bwMode="auto">
              <a:xfrm>
                <a:off x="6748" y="9285"/>
                <a:ext cx="3997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8" name="AutoShape 73"/>
            <p:cNvCxnSpPr>
              <a:cxnSpLocks noChangeShapeType="1"/>
            </p:cNvCxnSpPr>
            <p:nvPr/>
          </p:nvCxnSpPr>
          <p:spPr bwMode="auto">
            <a:xfrm>
              <a:off x="3419475" y="2781300"/>
              <a:ext cx="878674" cy="857677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AutoShape 71"/>
            <p:cNvCxnSpPr>
              <a:cxnSpLocks noChangeShapeType="1"/>
            </p:cNvCxnSpPr>
            <p:nvPr/>
          </p:nvCxnSpPr>
          <p:spPr bwMode="auto">
            <a:xfrm flipH="1">
              <a:off x="1200150" y="2781300"/>
              <a:ext cx="964220" cy="90134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0" name="Group 19"/>
            <p:cNvGrpSpPr>
              <a:grpSpLocks/>
            </p:cNvGrpSpPr>
            <p:nvPr/>
          </p:nvGrpSpPr>
          <p:grpSpPr bwMode="auto">
            <a:xfrm>
              <a:off x="38100" y="3448047"/>
              <a:ext cx="1269932" cy="1449474"/>
              <a:chOff x="494" y="5862"/>
              <a:chExt cx="3611" cy="2448"/>
            </a:xfrm>
          </p:grpSpPr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516" y="5862"/>
                <a:ext cx="3288" cy="967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cxnSp>
            <p:nvCxnSpPr>
              <p:cNvPr id="28" name="AutoShape 48"/>
              <p:cNvCxnSpPr>
                <a:cxnSpLocks noChangeShapeType="1"/>
              </p:cNvCxnSpPr>
              <p:nvPr/>
            </p:nvCxnSpPr>
            <p:spPr bwMode="auto">
              <a:xfrm>
                <a:off x="495" y="6336"/>
                <a:ext cx="0" cy="197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AutoShape 49"/>
              <p:cNvCxnSpPr>
                <a:cxnSpLocks noChangeShapeType="1"/>
              </p:cNvCxnSpPr>
              <p:nvPr/>
            </p:nvCxnSpPr>
            <p:spPr bwMode="auto">
              <a:xfrm>
                <a:off x="494" y="831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AutoShape 50"/>
              <p:cNvCxnSpPr>
                <a:cxnSpLocks noChangeShapeType="1"/>
              </p:cNvCxnSpPr>
              <p:nvPr/>
            </p:nvCxnSpPr>
            <p:spPr bwMode="auto">
              <a:xfrm>
                <a:off x="494" y="7737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AutoShape 51"/>
              <p:cNvCxnSpPr>
                <a:cxnSpLocks noChangeShapeType="1"/>
              </p:cNvCxnSpPr>
              <p:nvPr/>
            </p:nvCxnSpPr>
            <p:spPr bwMode="auto">
              <a:xfrm>
                <a:off x="494" y="726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1" name="Group 20"/>
            <p:cNvGrpSpPr>
              <a:grpSpLocks/>
            </p:cNvGrpSpPr>
            <p:nvPr/>
          </p:nvGrpSpPr>
          <p:grpSpPr bwMode="auto">
            <a:xfrm>
              <a:off x="4305300" y="3352797"/>
              <a:ext cx="1269932" cy="1449474"/>
              <a:chOff x="494" y="5862"/>
              <a:chExt cx="3611" cy="2448"/>
            </a:xfrm>
          </p:grpSpPr>
          <p:sp>
            <p:nvSpPr>
              <p:cNvPr id="22" name="Oval 21"/>
              <p:cNvSpPr>
                <a:spLocks noChangeArrowheads="1"/>
              </p:cNvSpPr>
              <p:nvPr/>
            </p:nvSpPr>
            <p:spPr bwMode="auto">
              <a:xfrm>
                <a:off x="516" y="5862"/>
                <a:ext cx="3288" cy="967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cxnSp>
            <p:nvCxnSpPr>
              <p:cNvPr id="23" name="AutoShape 66"/>
              <p:cNvCxnSpPr>
                <a:cxnSpLocks noChangeShapeType="1"/>
              </p:cNvCxnSpPr>
              <p:nvPr/>
            </p:nvCxnSpPr>
            <p:spPr bwMode="auto">
              <a:xfrm>
                <a:off x="495" y="6336"/>
                <a:ext cx="0" cy="197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AutoShape 67"/>
              <p:cNvCxnSpPr>
                <a:cxnSpLocks noChangeShapeType="1"/>
              </p:cNvCxnSpPr>
              <p:nvPr/>
            </p:nvCxnSpPr>
            <p:spPr bwMode="auto">
              <a:xfrm>
                <a:off x="494" y="831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AutoShape 68"/>
              <p:cNvCxnSpPr>
                <a:cxnSpLocks noChangeShapeType="1"/>
              </p:cNvCxnSpPr>
              <p:nvPr/>
            </p:nvCxnSpPr>
            <p:spPr bwMode="auto">
              <a:xfrm>
                <a:off x="494" y="7737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AutoShape 69"/>
              <p:cNvCxnSpPr>
                <a:cxnSpLocks noChangeShapeType="1"/>
              </p:cNvCxnSpPr>
              <p:nvPr/>
            </p:nvCxnSpPr>
            <p:spPr bwMode="auto">
              <a:xfrm>
                <a:off x="494" y="7260"/>
                <a:ext cx="361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64" name="Oval Callout 63"/>
          <p:cNvSpPr/>
          <p:nvPr/>
        </p:nvSpPr>
        <p:spPr>
          <a:xfrm>
            <a:off x="378603" y="3251955"/>
            <a:ext cx="1693103" cy="495158"/>
          </a:xfrm>
          <a:prstGeom prst="wedgeEllipseCallout">
            <a:avLst>
              <a:gd name="adj1" fmla="val 56460"/>
              <a:gd name="adj2" fmla="val -89214"/>
            </a:avLst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จริยธรรม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65" name="Oval Callout 64"/>
          <p:cNvSpPr/>
          <p:nvPr/>
        </p:nvSpPr>
        <p:spPr>
          <a:xfrm rot="10800000" flipV="1">
            <a:off x="2420905" y="1475964"/>
            <a:ext cx="1814503" cy="551681"/>
          </a:xfrm>
          <a:prstGeom prst="wedgeEllipseCallout">
            <a:avLst>
              <a:gd name="adj1" fmla="val 31509"/>
              <a:gd name="adj2" fmla="val 78758"/>
            </a:avLst>
          </a:prstGeom>
          <a:solidFill>
            <a:srgbClr val="F971DF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คุณธรรม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6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15616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ใบงานที่ 2 วิเคราะห์คุณธรรมจริยธรรมจากสื่อวีดิทัศน์</a:t>
            </a:r>
            <a:endParaRPr lang="th-TH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43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2915816" y="521163"/>
            <a:ext cx="3744416" cy="747597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rgbClr val="C00000"/>
                </a:solidFill>
              </a:rPr>
              <a:t>กรณีศึกษา</a:t>
            </a:r>
            <a:endParaRPr lang="th-TH" sz="4000" b="1" dirty="0">
              <a:solidFill>
                <a:srgbClr val="C00000"/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59532" y="1412776"/>
            <a:ext cx="8496944" cy="37444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467476" y="1484491"/>
            <a:ext cx="828098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/>
              <a:t>“ ลูกซักผ้าที่แม่บอกหรือยัง” แม่ตะโกนถาม  “เรียบร้อยแล้วครับ” ชาติชายตอบแม่ในขณะที่กำลังนั่งทำการบ้าน “ ดีล่ะลูก เดี๋ยวแม่จะไปตลาด ถ้าลูกทำการบ้านเสร็จแล้ว  กวาดบ้าน  ถูบ้านด้วยนะลูก” แม่บอกแล้วก็ไปตลาด  เมื่อชาติชายทำการบ้านเสร็จแล้วก็รีบกวาดบ้าน  ถูบ้านตามที่แม่ได้กำชับไว้  “แม่...ไปโดนอะไรมาครับ  เลือดที่เข่าโชกเลยครับ” จากนั้นชาติชายก็นำยามาใส่ให้แม่  “ แม่แสบร้อนไหมครับ  ทน</a:t>
            </a:r>
            <a:r>
              <a:rPr lang="th-TH" sz="3200" dirty="0" err="1" smtClean="0"/>
              <a:t>นิดนึง</a:t>
            </a:r>
            <a:r>
              <a:rPr lang="th-TH" sz="3200" dirty="0" smtClean="0"/>
              <a:t>นะครับ”  </a:t>
            </a:r>
            <a:r>
              <a:rPr lang="th-TH" sz="3200" dirty="0"/>
              <a:t>ชาติชายถาม</a:t>
            </a:r>
            <a:r>
              <a:rPr lang="th-TH" sz="3200" dirty="0" smtClean="0"/>
              <a:t>แม่ด้วยน้ำเสียง</a:t>
            </a:r>
            <a:r>
              <a:rPr lang="th-TH" sz="3200" dirty="0"/>
              <a:t>ที่ห่วงใย</a:t>
            </a:r>
            <a:endParaRPr lang="th-TH" sz="3200" dirty="0" smtClean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59532" y="5373216"/>
            <a:ext cx="8496944" cy="1296144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err="1" smtClean="0"/>
              <a:t>ท่</a:t>
            </a:r>
            <a:endParaRPr lang="th-TH" dirty="0"/>
          </a:p>
        </p:txBody>
      </p:sp>
      <p:sp>
        <p:nvSpPr>
          <p:cNvPr id="9" name="TextBox 8"/>
          <p:cNvSpPr txBox="1"/>
          <p:nvPr/>
        </p:nvSpPr>
        <p:spPr>
          <a:xfrm>
            <a:off x="359532" y="5373216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C00000"/>
                </a:solidFill>
              </a:rPr>
              <a:t>จากกรณีศึกษาดังกล่าว  ท่านคิดว่า นายชาติชายได้แสดงออกจริยธรรมในเรื่องใดบ้างและเกิดจากคุณธรรมใด</a:t>
            </a:r>
            <a:endParaRPr lang="th-TH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4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9442</TotalTime>
  <Words>1368</Words>
  <Application>Microsoft Office PowerPoint</Application>
  <PresentationFormat>นำเสนอทางหน้าจอ (4:3)</PresentationFormat>
  <Paragraphs>227</Paragraphs>
  <Slides>37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37</vt:i4>
      </vt:variant>
    </vt:vector>
  </HeadingPairs>
  <TitlesOfParts>
    <vt:vector size="45" baseType="lpstr">
      <vt:lpstr>Angsana New</vt:lpstr>
      <vt:lpstr>Arial</vt:lpstr>
      <vt:lpstr>BrowalliaUPC</vt:lpstr>
      <vt:lpstr>Calibri</vt:lpstr>
      <vt:lpstr>Cordia New</vt:lpstr>
      <vt:lpstr>Tahoma</vt:lpstr>
      <vt:lpstr>Webdings</vt:lpstr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ใบงานที่ 1 ทดสอบความเข้าใจคุณธรรมจริยธรรม</vt:lpstr>
      <vt:lpstr>ใบงานที่ 2 วิเคราะห์คุณธรรมจริยธรรมจากสื่อวีดิทัศน์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ใบงานที่ 6 เรื่อง การสร้างความดีด้วยโครงงานคุณธรรม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DarkOS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DarkUser</dc:creator>
  <cp:lastModifiedBy>jiew</cp:lastModifiedBy>
  <cp:revision>485</cp:revision>
  <dcterms:created xsi:type="dcterms:W3CDTF">2015-07-23T14:45:36Z</dcterms:created>
  <dcterms:modified xsi:type="dcterms:W3CDTF">2016-06-29T09:07:02Z</dcterms:modified>
</cp:coreProperties>
</file>